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8229600" cx="14630400"/>
  <p:notesSz cx="8229600" cy="14630400"/>
  <p:embeddedFontLst>
    <p:embeddedFont>
      <p:font typeface="Alexandria"/>
      <p:regular r:id="rId15"/>
      <p:bold r:id="rId16"/>
    </p:embeddedFont>
    <p:embeddedFont>
      <p:font typeface="Sora"/>
      <p:regular r:id="rId17"/>
      <p:bold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Alexandria-regular.fntdata"/><Relationship Id="rId14" Type="http://schemas.openxmlformats.org/officeDocument/2006/relationships/slide" Target="slides/slide10.xml"/><Relationship Id="rId17" Type="http://schemas.openxmlformats.org/officeDocument/2006/relationships/font" Target="fonts/Sora-regular.fntdata"/><Relationship Id="rId16" Type="http://schemas.openxmlformats.org/officeDocument/2006/relationships/font" Target="fonts/Alexandria-bold.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Sora-bold.fntdata"/><Relationship Id="rId7" Type="http://schemas.openxmlformats.org/officeDocument/2006/relationships/slide" Target="slides/slide3.xml"/><Relationship Id="rId8" Type="http://schemas.openxmlformats.org/officeDocument/2006/relationships/slide" Target="slides/slide4.xml"/></Relationships>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8" name="Google Shape;258;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 name="Google Shape;6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 name="Google Shape;64;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6" name="Google Shape;7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 name="Google Shape;77;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 name="Google Shape;9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 name="Google Shape;96;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3" name="Google Shape;113;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 name="Google Shape;114;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3" name="Google Shape;143;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8" name="Google Shape;17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Google Shape;19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2" name="Google Shape;232;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bg>
      <p:bgPr>
        <a:solidFill>
          <a:srgbClr val="000000"/>
        </a:solidFill>
      </p:bgPr>
    </p:bg>
    <p:spTree>
      <p:nvGrpSpPr>
        <p:cNvPr id="10"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bg>
      <p:bgPr>
        <a:solidFill>
          <a:srgbClr val="000000"/>
        </a:solidFill>
      </p:bgPr>
    </p:bg>
    <p:spTree>
      <p:nvGrpSpPr>
        <p:cNvPr id="46" name="Shape 46"/>
        <p:cNvGrpSpPr/>
        <p:nvPr/>
      </p:nvGrpSpPr>
      <p:grpSpPr>
        <a:xfrm>
          <a:off x="0" y="0"/>
          <a:ext cx="0" cy="0"/>
          <a:chOff x="0" y="0"/>
          <a:chExt cx="0" cy="0"/>
        </a:xfrm>
      </p:grpSpPr>
      <p:sp>
        <p:nvSpPr>
          <p:cNvPr id="47" name="Google Shape;47;p11"/>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1"/>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9" name="Google Shape;49;p11">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0"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bg>
      <p:bgPr>
        <a:solidFill>
          <a:srgbClr val="000000"/>
        </a:solidFill>
      </p:bgPr>
    </p:bg>
    <p:spTree>
      <p:nvGrpSpPr>
        <p:cNvPr id="14" name="Shape 14"/>
        <p:cNvGrpSpPr/>
        <p:nvPr/>
      </p:nvGrpSpPr>
      <p:grpSpPr>
        <a:xfrm>
          <a:off x="0" y="0"/>
          <a:ext cx="0" cy="0"/>
          <a:chOff x="0" y="0"/>
          <a:chExt cx="0" cy="0"/>
        </a:xfrm>
      </p:grpSpPr>
      <p:sp>
        <p:nvSpPr>
          <p:cNvPr id="15" name="Google Shape;15;p3"/>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bg>
      <p:bgPr>
        <a:solidFill>
          <a:srgbClr val="000000"/>
        </a:solidFill>
      </p:bgPr>
    </p:bg>
    <p:spTree>
      <p:nvGrpSpPr>
        <p:cNvPr id="18" name="Shape 18"/>
        <p:cNvGrpSpPr/>
        <p:nvPr/>
      </p:nvGrpSpPr>
      <p:grpSpPr>
        <a:xfrm>
          <a:off x="0" y="0"/>
          <a:ext cx="0" cy="0"/>
          <a:chOff x="0" y="0"/>
          <a:chExt cx="0" cy="0"/>
        </a:xfrm>
      </p:grpSpPr>
      <p:sp>
        <p:nvSpPr>
          <p:cNvPr id="19" name="Google Shape;19;p4"/>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bg>
      <p:bgPr>
        <a:solidFill>
          <a:srgbClr val="000000"/>
        </a:solidFill>
      </p:bgPr>
    </p:bg>
    <p:spTree>
      <p:nvGrpSpPr>
        <p:cNvPr id="22" name="Shape 22"/>
        <p:cNvGrpSpPr/>
        <p:nvPr/>
      </p:nvGrpSpPr>
      <p:grpSpPr>
        <a:xfrm>
          <a:off x="0" y="0"/>
          <a:ext cx="0" cy="0"/>
          <a:chOff x="0" y="0"/>
          <a:chExt cx="0" cy="0"/>
        </a:xfrm>
      </p:grpSpPr>
      <p:sp>
        <p:nvSpPr>
          <p:cNvPr id="23" name="Google Shape;23;p5"/>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bg>
      <p:bgPr>
        <a:solidFill>
          <a:srgbClr val="000000"/>
        </a:solidFill>
      </p:bgPr>
    </p:bg>
    <p:spTree>
      <p:nvGrpSpPr>
        <p:cNvPr id="26" name="Shape 26"/>
        <p:cNvGrpSpPr/>
        <p:nvPr/>
      </p:nvGrpSpPr>
      <p:grpSpPr>
        <a:xfrm>
          <a:off x="0" y="0"/>
          <a:ext cx="0" cy="0"/>
          <a:chOff x="0" y="0"/>
          <a:chExt cx="0" cy="0"/>
        </a:xfrm>
      </p:grpSpPr>
      <p:sp>
        <p:nvSpPr>
          <p:cNvPr id="27" name="Google Shape;27;p6"/>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6"/>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bg>
      <p:bgPr>
        <a:solidFill>
          <a:srgbClr val="000000"/>
        </a:solidFill>
      </p:bgPr>
    </p:bg>
    <p:spTree>
      <p:nvGrpSpPr>
        <p:cNvPr id="30" name="Shape 30"/>
        <p:cNvGrpSpPr/>
        <p:nvPr/>
      </p:nvGrpSpPr>
      <p:grpSpPr>
        <a:xfrm>
          <a:off x="0" y="0"/>
          <a:ext cx="0" cy="0"/>
          <a:chOff x="0" y="0"/>
          <a:chExt cx="0" cy="0"/>
        </a:xfrm>
      </p:grpSpPr>
      <p:sp>
        <p:nvSpPr>
          <p:cNvPr id="31" name="Google Shape;31;p7"/>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7"/>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bg>
      <p:bgPr>
        <a:solidFill>
          <a:srgbClr val="000000"/>
        </a:solidFill>
      </p:bgPr>
    </p:bg>
    <p:spTree>
      <p:nvGrpSpPr>
        <p:cNvPr id="34" name="Shape 34"/>
        <p:cNvGrpSpPr/>
        <p:nvPr/>
      </p:nvGrpSpPr>
      <p:grpSpPr>
        <a:xfrm>
          <a:off x="0" y="0"/>
          <a:ext cx="0" cy="0"/>
          <a:chOff x="0" y="0"/>
          <a:chExt cx="0" cy="0"/>
        </a:xfrm>
      </p:grpSpPr>
      <p:sp>
        <p:nvSpPr>
          <p:cNvPr id="35" name="Google Shape;35;p8"/>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8"/>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bg>
      <p:bgPr>
        <a:solidFill>
          <a:srgbClr val="000000"/>
        </a:solidFill>
      </p:bgPr>
    </p:bg>
    <p:spTree>
      <p:nvGrpSpPr>
        <p:cNvPr id="38" name="Shape 38"/>
        <p:cNvGrpSpPr/>
        <p:nvPr/>
      </p:nvGrpSpPr>
      <p:grpSpPr>
        <a:xfrm>
          <a:off x="0" y="0"/>
          <a:ext cx="0" cy="0"/>
          <a:chOff x="0" y="0"/>
          <a:chExt cx="0" cy="0"/>
        </a:xfrm>
      </p:grpSpPr>
      <p:sp>
        <p:nvSpPr>
          <p:cNvPr id="39" name="Google Shape;39;p9"/>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bg>
      <p:bgPr>
        <a:solidFill>
          <a:srgbClr val="000000"/>
        </a:solidFill>
      </p:bgPr>
    </p:bg>
    <p:spTree>
      <p:nvGrpSpPr>
        <p:cNvPr id="42" name="Shape 42"/>
        <p:cNvGrpSpPr/>
        <p:nvPr/>
      </p:nvGrpSpPr>
      <p:grpSpPr>
        <a:xfrm>
          <a:off x="0" y="0"/>
          <a:ext cx="0" cy="0"/>
          <a:chOff x="0" y="0"/>
          <a:chExt cx="0" cy="0"/>
        </a:xfrm>
      </p:grpSpPr>
      <p:sp>
        <p:nvSpPr>
          <p:cNvPr id="43" name="Google Shape;43;p10"/>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0"/>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10">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3.png"/><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18.png"/><Relationship Id="rId6" Type="http://schemas.openxmlformats.org/officeDocument/2006/relationships/image" Target="../media/image17.png"/><Relationship Id="rId7"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2.png"/><Relationship Id="rId4" Type="http://schemas.openxmlformats.org/officeDocument/2006/relationships/image" Target="../media/image14.png"/><Relationship Id="rId5"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1.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descr="preencoded.png" id="56" name="Google Shape;56;p13"/>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57" name="Google Shape;57;p13"/>
          <p:cNvSpPr/>
          <p:nvPr/>
        </p:nvSpPr>
        <p:spPr>
          <a:xfrm>
            <a:off x="6244709" y="2324219"/>
            <a:ext cx="7627382" cy="1870591"/>
          </a:xfrm>
          <a:prstGeom prst="rect">
            <a:avLst/>
          </a:prstGeom>
          <a:noFill/>
          <a:ln>
            <a:noFill/>
          </a:ln>
        </p:spPr>
        <p:txBody>
          <a:bodyPr anchorCtr="0" anchor="t" bIns="0" lIns="0" spcFirstLastPara="1" rIns="0" wrap="square" tIns="0">
            <a:noAutofit/>
          </a:bodyPr>
          <a:lstStyle/>
          <a:p>
            <a:pPr indent="0" lvl="0" marL="0" marR="0" rtl="0" algn="ctr">
              <a:lnSpc>
                <a:spcPct val="125641"/>
              </a:lnSpc>
              <a:spcBef>
                <a:spcPts val="0"/>
              </a:spcBef>
              <a:spcAft>
                <a:spcPts val="0"/>
              </a:spcAft>
              <a:buClr>
                <a:srgbClr val="1F1E1E"/>
              </a:buClr>
              <a:buSzPts val="3900"/>
              <a:buFont typeface="Alexandria"/>
              <a:buNone/>
            </a:pPr>
            <a:r>
              <a:rPr b="0" i="0" lang="en-US" sz="3900" u="none" cap="none" strike="noStrike">
                <a:solidFill>
                  <a:srgbClr val="1F1E1E"/>
                </a:solidFill>
                <a:latin typeface="Alexandria"/>
                <a:ea typeface="Alexandria"/>
                <a:cs typeface="Alexandria"/>
                <a:sym typeface="Alexandria"/>
              </a:rPr>
              <a:t>Solving the N-Puzzle Game Using the A* Search Algorithm</a:t>
            </a:r>
            <a:endParaRPr b="0" i="0" sz="3900" u="none" cap="none" strike="noStrike"/>
          </a:p>
        </p:txBody>
      </p:sp>
      <p:sp>
        <p:nvSpPr>
          <p:cNvPr id="58" name="Google Shape;58;p13"/>
          <p:cNvSpPr/>
          <p:nvPr/>
        </p:nvSpPr>
        <p:spPr>
          <a:xfrm>
            <a:off x="6244709" y="4479131"/>
            <a:ext cx="7627382" cy="909757"/>
          </a:xfrm>
          <a:prstGeom prst="rect">
            <a:avLst/>
          </a:prstGeom>
          <a:noFill/>
          <a:ln>
            <a:noFill/>
          </a:ln>
        </p:spPr>
        <p:txBody>
          <a:bodyPr anchorCtr="0" anchor="t" bIns="0" lIns="0" spcFirstLastPara="1" rIns="0" wrap="square" tIns="0">
            <a:noAutofit/>
          </a:bodyPr>
          <a:lstStyle/>
          <a:p>
            <a:pPr indent="0" lvl="0" marL="0" marR="0" rtl="0" algn="ctr">
              <a:lnSpc>
                <a:spcPct val="162068"/>
              </a:lnSpc>
              <a:spcBef>
                <a:spcPts val="0"/>
              </a:spcBef>
              <a:spcAft>
                <a:spcPts val="0"/>
              </a:spcAft>
              <a:buClr>
                <a:srgbClr val="3B3535"/>
              </a:buClr>
              <a:buSzPts val="1450"/>
              <a:buFont typeface="Sora"/>
              <a:buNone/>
            </a:pPr>
            <a:r>
              <a:rPr b="1" i="0" lang="en-US" sz="1450" u="none" cap="none" strike="noStrike">
                <a:solidFill>
                  <a:srgbClr val="3B3535"/>
                </a:solidFill>
                <a:latin typeface="Sora"/>
                <a:ea typeface="Sora"/>
                <a:cs typeface="Sora"/>
                <a:sym typeface="Sora"/>
              </a:rPr>
              <a:t>Farah El Khatib</a:t>
            </a:r>
            <a:r>
              <a:rPr b="0" i="0" lang="en-US" sz="1450" u="none" cap="none" strike="noStrike">
                <a:solidFill>
                  <a:srgbClr val="3B3535"/>
                </a:solidFill>
                <a:latin typeface="Sora"/>
                <a:ea typeface="Sora"/>
                <a:cs typeface="Sora"/>
                <a:sym typeface="Sora"/>
              </a:rPr>
              <a:t>CE368 - Artificial IntelligenceSeptember 2025</a:t>
            </a:r>
            <a:endParaRPr b="0" i="0" sz="1450" u="none" cap="none" strike="noStrike"/>
          </a:p>
        </p:txBody>
      </p:sp>
      <p:sp>
        <p:nvSpPr>
          <p:cNvPr id="59" name="Google Shape;59;p13"/>
          <p:cNvSpPr/>
          <p:nvPr/>
        </p:nvSpPr>
        <p:spPr>
          <a:xfrm>
            <a:off x="6244709" y="5602129"/>
            <a:ext cx="7627382" cy="303252"/>
          </a:xfrm>
          <a:prstGeom prst="rect">
            <a:avLst/>
          </a:prstGeom>
          <a:noFill/>
          <a:ln>
            <a:noFill/>
          </a:ln>
        </p:spPr>
        <p:txBody>
          <a:bodyPr anchorCtr="0" anchor="t" bIns="0" lIns="0" spcFirstLastPara="1" rIns="0" wrap="square" tIns="0">
            <a:noAutofit/>
          </a:bodyPr>
          <a:lstStyle/>
          <a:p>
            <a:pPr indent="0" lvl="0" marL="0" marR="0" rtl="0" algn="ctr">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Implementation Language: C Programming</a:t>
            </a:r>
            <a:endParaRPr b="0" i="0" sz="1450" u="none" cap="none" strike="noStrike"/>
          </a:p>
        </p:txBody>
      </p:sp>
      <p:pic>
        <p:nvPicPr>
          <p:cNvPr id="60" name="Google Shape;60;p13"/>
          <p:cNvPicPr preferRelativeResize="0"/>
          <p:nvPr/>
        </p:nvPicPr>
        <p:blipFill>
          <a:blip r:embed="rId4">
            <a:alphaModFix/>
          </a:blip>
          <a:stretch>
            <a:fillRect/>
          </a:stretch>
        </p:blipFill>
        <p:spPr>
          <a:xfrm>
            <a:off x="12837350" y="7605150"/>
            <a:ext cx="1695450" cy="624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2"/>
          <p:cNvSpPr/>
          <p:nvPr/>
        </p:nvSpPr>
        <p:spPr>
          <a:xfrm>
            <a:off x="758309" y="521256"/>
            <a:ext cx="5852041" cy="467678"/>
          </a:xfrm>
          <a:prstGeom prst="rect">
            <a:avLst/>
          </a:prstGeom>
          <a:noFill/>
          <a:ln>
            <a:noFill/>
          </a:ln>
        </p:spPr>
        <p:txBody>
          <a:bodyPr anchorCtr="0" anchor="t" bIns="0" lIns="0" spcFirstLastPara="1" rIns="0" wrap="square" tIns="0">
            <a:noAutofit/>
          </a:bodyPr>
          <a:lstStyle/>
          <a:p>
            <a:pPr indent="0" lvl="0" marL="0" marR="0" rtl="0" algn="l">
              <a:lnSpc>
                <a:spcPct val="125862"/>
              </a:lnSpc>
              <a:spcBef>
                <a:spcPts val="0"/>
              </a:spcBef>
              <a:spcAft>
                <a:spcPts val="0"/>
              </a:spcAft>
              <a:buClr>
                <a:srgbClr val="1F1E1E"/>
              </a:buClr>
              <a:buSzPts val="2900"/>
              <a:buFont typeface="Alexandria"/>
              <a:buNone/>
            </a:pPr>
            <a:r>
              <a:rPr b="0" i="0" lang="en-US" sz="2900" u="none" cap="none" strike="noStrike">
                <a:solidFill>
                  <a:srgbClr val="1F1E1E"/>
                </a:solidFill>
                <a:latin typeface="Alexandria"/>
                <a:ea typeface="Alexandria"/>
                <a:cs typeface="Alexandria"/>
                <a:sym typeface="Alexandria"/>
              </a:rPr>
              <a:t>Conclusion &amp; Future Directions</a:t>
            </a:r>
            <a:endParaRPr b="0" i="0" sz="2900" u="none" cap="none" strike="noStrike"/>
          </a:p>
        </p:txBody>
      </p:sp>
      <p:sp>
        <p:nvSpPr>
          <p:cNvPr id="262" name="Google Shape;262;p22"/>
          <p:cNvSpPr/>
          <p:nvPr/>
        </p:nvSpPr>
        <p:spPr>
          <a:xfrm>
            <a:off x="758309" y="1344335"/>
            <a:ext cx="3698677" cy="280630"/>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1F1E1E"/>
              </a:buClr>
              <a:buSzPts val="1750"/>
              <a:buFont typeface="Alexandria"/>
              <a:buNone/>
            </a:pPr>
            <a:r>
              <a:rPr b="0" i="0" lang="en-US" sz="1750" u="none" cap="none" strike="noStrike">
                <a:solidFill>
                  <a:srgbClr val="1F1E1E"/>
                </a:solidFill>
                <a:latin typeface="Alexandria"/>
                <a:ea typeface="Alexandria"/>
                <a:cs typeface="Alexandria"/>
                <a:sym typeface="Alexandria"/>
              </a:rPr>
              <a:t>Project Outcomes &amp; Key Insights</a:t>
            </a:r>
            <a:endParaRPr b="0" i="0" sz="1750" u="none" cap="none" strike="noStrike"/>
          </a:p>
        </p:txBody>
      </p:sp>
      <p:sp>
        <p:nvSpPr>
          <p:cNvPr id="263" name="Google Shape;263;p22"/>
          <p:cNvSpPr/>
          <p:nvPr/>
        </p:nvSpPr>
        <p:spPr>
          <a:xfrm>
            <a:off x="758309" y="1767126"/>
            <a:ext cx="7056477" cy="909637"/>
          </a:xfrm>
          <a:prstGeom prst="rect">
            <a:avLst/>
          </a:prstGeom>
          <a:noFill/>
          <a:ln>
            <a:noFill/>
          </a:ln>
        </p:spPr>
        <p:txBody>
          <a:bodyPr anchorCtr="0" anchor="t" bIns="0" lIns="0" spcFirstLastPara="1" rIns="0" wrap="square" tIns="0">
            <a:noAutofit/>
          </a:bodyPr>
          <a:lstStyle/>
          <a:p>
            <a:pPr indent="0" lvl="0" marL="0" marR="0" rtl="0" algn="l">
              <a:lnSpc>
                <a:spcPct val="159090"/>
              </a:lnSpc>
              <a:spcBef>
                <a:spcPts val="0"/>
              </a:spcBef>
              <a:spcAft>
                <a:spcPts val="0"/>
              </a:spcAft>
              <a:buClr>
                <a:srgbClr val="3B3535"/>
              </a:buClr>
              <a:buSzPts val="1100"/>
              <a:buFont typeface="Sora"/>
              <a:buNone/>
            </a:pPr>
            <a:r>
              <a:rPr b="0" i="0" lang="en-US" sz="1100" u="none" cap="none" strike="noStrike">
                <a:solidFill>
                  <a:srgbClr val="3B3535"/>
                </a:solidFill>
                <a:latin typeface="Sora"/>
                <a:ea typeface="Sora"/>
                <a:cs typeface="Sora"/>
                <a:sym typeface="Sora"/>
              </a:rPr>
              <a:t>This implementation successfully demonstrated A*'s effectiveness for solving N-puzzle games, achieving optimal solutions with significantly fewer node expansions than uninformed search methods. The Manhattan distance heuristic proved superior to misplaced tiles, reducing computational overhead by approximately 60% while maintaining solution optimality.</a:t>
            </a:r>
            <a:endParaRPr b="0" i="0" sz="1100" u="none" cap="none" strike="noStrike"/>
          </a:p>
        </p:txBody>
      </p:sp>
      <p:sp>
        <p:nvSpPr>
          <p:cNvPr id="264" name="Google Shape;264;p22"/>
          <p:cNvSpPr/>
          <p:nvPr/>
        </p:nvSpPr>
        <p:spPr>
          <a:xfrm>
            <a:off x="758309" y="2804636"/>
            <a:ext cx="7056477" cy="682228"/>
          </a:xfrm>
          <a:prstGeom prst="rect">
            <a:avLst/>
          </a:prstGeom>
          <a:noFill/>
          <a:ln>
            <a:noFill/>
          </a:ln>
        </p:spPr>
        <p:txBody>
          <a:bodyPr anchorCtr="0" anchor="t" bIns="0" lIns="0" spcFirstLastPara="1" rIns="0" wrap="square" tIns="0">
            <a:noAutofit/>
          </a:bodyPr>
          <a:lstStyle/>
          <a:p>
            <a:pPr indent="0" lvl="0" marL="0" marR="0" rtl="0" algn="l">
              <a:lnSpc>
                <a:spcPct val="159090"/>
              </a:lnSpc>
              <a:spcBef>
                <a:spcPts val="0"/>
              </a:spcBef>
              <a:spcAft>
                <a:spcPts val="0"/>
              </a:spcAft>
              <a:buClr>
                <a:srgbClr val="3B3535"/>
              </a:buClr>
              <a:buSzPts val="1100"/>
              <a:buFont typeface="Sora"/>
              <a:buNone/>
            </a:pPr>
            <a:r>
              <a:rPr b="0" i="0" lang="en-US" sz="1100" u="none" cap="none" strike="noStrike">
                <a:solidFill>
                  <a:srgbClr val="3B3535"/>
                </a:solidFill>
                <a:latin typeface="Sora"/>
                <a:ea typeface="Sora"/>
                <a:cs typeface="Sora"/>
                <a:sym typeface="Sora"/>
              </a:rPr>
              <a:t>The C implementation revealed important lessons about low-level optimization: careful memory management, efficient data structures, and the critical balance between algorithmic elegance and practical performance constraints.</a:t>
            </a:r>
            <a:endParaRPr b="0" i="0" sz="1100" u="none" cap="none" strike="noStrike"/>
          </a:p>
        </p:txBody>
      </p:sp>
      <p:sp>
        <p:nvSpPr>
          <p:cNvPr id="265" name="Google Shape;265;p22"/>
          <p:cNvSpPr/>
          <p:nvPr/>
        </p:nvSpPr>
        <p:spPr>
          <a:xfrm>
            <a:off x="758309" y="3629025"/>
            <a:ext cx="2538651" cy="280630"/>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1A2D7A"/>
              </a:buClr>
              <a:buSzPts val="1750"/>
              <a:buFont typeface="Alexandria"/>
              <a:buNone/>
            </a:pPr>
            <a:r>
              <a:rPr b="0" i="0" lang="en-US" sz="1750" u="none" cap="none" strike="noStrike">
                <a:solidFill>
                  <a:srgbClr val="1A2D7A"/>
                </a:solidFill>
                <a:latin typeface="Alexandria"/>
                <a:ea typeface="Alexandria"/>
                <a:cs typeface="Alexandria"/>
                <a:sym typeface="Alexandria"/>
              </a:rPr>
              <a:t>Why Heuristics Matter</a:t>
            </a:r>
            <a:endParaRPr b="0" i="0" sz="1750" u="none" cap="none" strike="noStrike"/>
          </a:p>
        </p:txBody>
      </p:sp>
      <p:sp>
        <p:nvSpPr>
          <p:cNvPr id="266" name="Google Shape;266;p22"/>
          <p:cNvSpPr/>
          <p:nvPr/>
        </p:nvSpPr>
        <p:spPr>
          <a:xfrm>
            <a:off x="758309" y="4051816"/>
            <a:ext cx="7056477" cy="682228"/>
          </a:xfrm>
          <a:prstGeom prst="rect">
            <a:avLst/>
          </a:prstGeom>
          <a:noFill/>
          <a:ln>
            <a:noFill/>
          </a:ln>
        </p:spPr>
        <p:txBody>
          <a:bodyPr anchorCtr="0" anchor="t" bIns="0" lIns="0" spcFirstLastPara="1" rIns="0" wrap="square" tIns="0">
            <a:noAutofit/>
          </a:bodyPr>
          <a:lstStyle/>
          <a:p>
            <a:pPr indent="0" lvl="0" marL="0" marR="0" rtl="0" algn="l">
              <a:lnSpc>
                <a:spcPct val="159090"/>
              </a:lnSpc>
              <a:spcBef>
                <a:spcPts val="0"/>
              </a:spcBef>
              <a:spcAft>
                <a:spcPts val="0"/>
              </a:spcAft>
              <a:buClr>
                <a:srgbClr val="3B3535"/>
              </a:buClr>
              <a:buSzPts val="1100"/>
              <a:buFont typeface="Sora"/>
              <a:buNone/>
            </a:pPr>
            <a:r>
              <a:rPr b="0" i="0" lang="en-US" sz="1100" u="none" cap="none" strike="noStrike">
                <a:solidFill>
                  <a:srgbClr val="3B3535"/>
                </a:solidFill>
                <a:latin typeface="Sora"/>
                <a:ea typeface="Sora"/>
                <a:cs typeface="Sora"/>
                <a:sym typeface="Sora"/>
              </a:rPr>
              <a:t>The power of A* lies not just in its optimality guarantee, but in its ability to incorporate domain knowledge through heuristic functions. This project reinforces a fundamental AI principle: </a:t>
            </a:r>
            <a:r>
              <a:rPr b="0" i="1" lang="en-US" sz="1100" u="none" cap="none" strike="noStrike">
                <a:solidFill>
                  <a:srgbClr val="3B3535"/>
                </a:solidFill>
                <a:latin typeface="Sora"/>
                <a:ea typeface="Sora"/>
                <a:cs typeface="Sora"/>
                <a:sym typeface="Sora"/>
              </a:rPr>
              <a:t>intelligent search is about knowing where to look, not just how to look.</a:t>
            </a:r>
            <a:endParaRPr b="0" i="0" sz="1100" u="none" cap="none" strike="noStrike"/>
          </a:p>
        </p:txBody>
      </p:sp>
      <p:pic>
        <p:nvPicPr>
          <p:cNvPr descr="preencoded.png" id="267" name="Google Shape;267;p22"/>
          <p:cNvPicPr preferRelativeResize="0"/>
          <p:nvPr/>
        </p:nvPicPr>
        <p:blipFill rotWithShape="1">
          <a:blip r:embed="rId3">
            <a:alphaModFix/>
          </a:blip>
          <a:srcRect b="0" l="0" r="0" t="0"/>
          <a:stretch/>
        </p:blipFill>
        <p:spPr>
          <a:xfrm>
            <a:off x="8169116" y="1362075"/>
            <a:ext cx="4282797" cy="3466386"/>
          </a:xfrm>
          <a:prstGeom prst="rect">
            <a:avLst/>
          </a:prstGeom>
          <a:noFill/>
          <a:ln>
            <a:noFill/>
          </a:ln>
        </p:spPr>
      </p:pic>
      <p:pic>
        <p:nvPicPr>
          <p:cNvPr descr="preencoded.png" id="268" name="Google Shape;268;p22"/>
          <p:cNvPicPr preferRelativeResize="0"/>
          <p:nvPr/>
        </p:nvPicPr>
        <p:blipFill rotWithShape="1">
          <a:blip r:embed="rId4">
            <a:alphaModFix/>
          </a:blip>
          <a:srcRect b="0" l="0" r="0" t="0"/>
          <a:stretch/>
        </p:blipFill>
        <p:spPr>
          <a:xfrm>
            <a:off x="758309" y="5148263"/>
            <a:ext cx="4371261" cy="568643"/>
          </a:xfrm>
          <a:prstGeom prst="rect">
            <a:avLst/>
          </a:prstGeom>
          <a:noFill/>
          <a:ln>
            <a:noFill/>
          </a:ln>
        </p:spPr>
      </p:pic>
      <p:sp>
        <p:nvSpPr>
          <p:cNvPr id="269" name="Google Shape;269;p22"/>
          <p:cNvSpPr/>
          <p:nvPr/>
        </p:nvSpPr>
        <p:spPr>
          <a:xfrm>
            <a:off x="900470" y="5859066"/>
            <a:ext cx="1870829" cy="233720"/>
          </a:xfrm>
          <a:prstGeom prst="rect">
            <a:avLst/>
          </a:prstGeom>
          <a:noFill/>
          <a:ln>
            <a:noFill/>
          </a:ln>
        </p:spPr>
        <p:txBody>
          <a:bodyPr anchorCtr="0" anchor="t" bIns="0" lIns="0" spcFirstLastPara="1" rIns="0" wrap="square" tIns="0">
            <a:noAutofit/>
          </a:bodyPr>
          <a:lstStyle/>
          <a:p>
            <a:pPr indent="0" lvl="0" marL="0" marR="0" rtl="0" algn="l">
              <a:lnSpc>
                <a:spcPct val="124137"/>
              </a:lnSpc>
              <a:spcBef>
                <a:spcPts val="0"/>
              </a:spcBef>
              <a:spcAft>
                <a:spcPts val="0"/>
              </a:spcAft>
              <a:buClr>
                <a:srgbClr val="3B3535"/>
              </a:buClr>
              <a:buSzPts val="1450"/>
              <a:buFont typeface="Alexandria"/>
              <a:buNone/>
            </a:pPr>
            <a:r>
              <a:rPr b="0" i="0" lang="en-US" sz="1450" u="none" cap="none" strike="noStrike">
                <a:solidFill>
                  <a:srgbClr val="3B3535"/>
                </a:solidFill>
                <a:latin typeface="Alexandria"/>
                <a:ea typeface="Alexandria"/>
                <a:cs typeface="Alexandria"/>
                <a:sym typeface="Alexandria"/>
              </a:rPr>
              <a:t>Hybrid Heuristics</a:t>
            </a:r>
            <a:endParaRPr b="0" i="0" sz="1450" u="none" cap="none" strike="noStrike"/>
          </a:p>
        </p:txBody>
      </p:sp>
      <p:sp>
        <p:nvSpPr>
          <p:cNvPr id="270" name="Google Shape;270;p22"/>
          <p:cNvSpPr/>
          <p:nvPr/>
        </p:nvSpPr>
        <p:spPr>
          <a:xfrm>
            <a:off x="900470" y="6178034"/>
            <a:ext cx="4086939" cy="682228"/>
          </a:xfrm>
          <a:prstGeom prst="rect">
            <a:avLst/>
          </a:prstGeom>
          <a:noFill/>
          <a:ln>
            <a:noFill/>
          </a:ln>
        </p:spPr>
        <p:txBody>
          <a:bodyPr anchorCtr="0" anchor="t" bIns="0" lIns="0" spcFirstLastPara="1" rIns="0" wrap="square" tIns="0">
            <a:noAutofit/>
          </a:bodyPr>
          <a:lstStyle/>
          <a:p>
            <a:pPr indent="0" lvl="0" marL="0" marR="0" rtl="0" algn="l">
              <a:lnSpc>
                <a:spcPct val="159090"/>
              </a:lnSpc>
              <a:spcBef>
                <a:spcPts val="0"/>
              </a:spcBef>
              <a:spcAft>
                <a:spcPts val="0"/>
              </a:spcAft>
              <a:buClr>
                <a:srgbClr val="3B3535"/>
              </a:buClr>
              <a:buSzPts val="1100"/>
              <a:buFont typeface="Sora"/>
              <a:buNone/>
            </a:pPr>
            <a:r>
              <a:rPr b="0" i="0" lang="en-US" sz="1100" u="none" cap="none" strike="noStrike">
                <a:solidFill>
                  <a:srgbClr val="3B3535"/>
                </a:solidFill>
                <a:latin typeface="Sora"/>
                <a:ea typeface="Sora"/>
                <a:cs typeface="Sora"/>
                <a:sym typeface="Sora"/>
              </a:rPr>
              <a:t>Combining multiple heuristic functions (e.g., Manhattan distance + linear conflicts) for more accurate cost estimation.</a:t>
            </a:r>
            <a:endParaRPr b="0" i="0" sz="1100" u="none" cap="none" strike="noStrike"/>
          </a:p>
        </p:txBody>
      </p:sp>
      <p:pic>
        <p:nvPicPr>
          <p:cNvPr descr="preencoded.png" id="271" name="Google Shape;271;p22"/>
          <p:cNvPicPr preferRelativeResize="0"/>
          <p:nvPr/>
        </p:nvPicPr>
        <p:blipFill rotWithShape="1">
          <a:blip r:embed="rId5">
            <a:alphaModFix/>
          </a:blip>
          <a:srcRect b="0" l="0" r="0" t="0"/>
          <a:stretch/>
        </p:blipFill>
        <p:spPr>
          <a:xfrm>
            <a:off x="5129570" y="5148263"/>
            <a:ext cx="4371261" cy="568643"/>
          </a:xfrm>
          <a:prstGeom prst="rect">
            <a:avLst/>
          </a:prstGeom>
          <a:noFill/>
          <a:ln>
            <a:noFill/>
          </a:ln>
        </p:spPr>
      </p:pic>
      <p:sp>
        <p:nvSpPr>
          <p:cNvPr id="272" name="Google Shape;272;p22"/>
          <p:cNvSpPr/>
          <p:nvPr/>
        </p:nvSpPr>
        <p:spPr>
          <a:xfrm>
            <a:off x="5271730" y="5859066"/>
            <a:ext cx="1870829" cy="233720"/>
          </a:xfrm>
          <a:prstGeom prst="rect">
            <a:avLst/>
          </a:prstGeom>
          <a:noFill/>
          <a:ln>
            <a:noFill/>
          </a:ln>
        </p:spPr>
        <p:txBody>
          <a:bodyPr anchorCtr="0" anchor="t" bIns="0" lIns="0" spcFirstLastPara="1" rIns="0" wrap="square" tIns="0">
            <a:noAutofit/>
          </a:bodyPr>
          <a:lstStyle/>
          <a:p>
            <a:pPr indent="0" lvl="0" marL="0" marR="0" rtl="0" algn="l">
              <a:lnSpc>
                <a:spcPct val="124137"/>
              </a:lnSpc>
              <a:spcBef>
                <a:spcPts val="0"/>
              </a:spcBef>
              <a:spcAft>
                <a:spcPts val="0"/>
              </a:spcAft>
              <a:buClr>
                <a:srgbClr val="3B3535"/>
              </a:buClr>
              <a:buSzPts val="1450"/>
              <a:buFont typeface="Alexandria"/>
              <a:buNone/>
            </a:pPr>
            <a:r>
              <a:rPr b="0" i="0" lang="en-US" sz="1450" u="none" cap="none" strike="noStrike">
                <a:solidFill>
                  <a:srgbClr val="3B3535"/>
                </a:solidFill>
                <a:latin typeface="Alexandria"/>
                <a:ea typeface="Alexandria"/>
                <a:cs typeface="Alexandria"/>
                <a:sym typeface="Alexandria"/>
              </a:rPr>
              <a:t>Parallel A*</a:t>
            </a:r>
            <a:endParaRPr b="0" i="0" sz="1450" u="none" cap="none" strike="noStrike"/>
          </a:p>
        </p:txBody>
      </p:sp>
      <p:sp>
        <p:nvSpPr>
          <p:cNvPr id="273" name="Google Shape;273;p22"/>
          <p:cNvSpPr/>
          <p:nvPr/>
        </p:nvSpPr>
        <p:spPr>
          <a:xfrm>
            <a:off x="5271730" y="6178034"/>
            <a:ext cx="4086939" cy="682228"/>
          </a:xfrm>
          <a:prstGeom prst="rect">
            <a:avLst/>
          </a:prstGeom>
          <a:noFill/>
          <a:ln>
            <a:noFill/>
          </a:ln>
        </p:spPr>
        <p:txBody>
          <a:bodyPr anchorCtr="0" anchor="t" bIns="0" lIns="0" spcFirstLastPara="1" rIns="0" wrap="square" tIns="0">
            <a:noAutofit/>
          </a:bodyPr>
          <a:lstStyle/>
          <a:p>
            <a:pPr indent="0" lvl="0" marL="0" marR="0" rtl="0" algn="l">
              <a:lnSpc>
                <a:spcPct val="159090"/>
              </a:lnSpc>
              <a:spcBef>
                <a:spcPts val="0"/>
              </a:spcBef>
              <a:spcAft>
                <a:spcPts val="0"/>
              </a:spcAft>
              <a:buClr>
                <a:srgbClr val="3B3535"/>
              </a:buClr>
              <a:buSzPts val="1100"/>
              <a:buFont typeface="Sora"/>
              <a:buNone/>
            </a:pPr>
            <a:r>
              <a:rPr b="0" i="0" lang="en-US" sz="1100" u="none" cap="none" strike="noStrike">
                <a:solidFill>
                  <a:srgbClr val="3B3535"/>
                </a:solidFill>
                <a:latin typeface="Sora"/>
                <a:ea typeface="Sora"/>
                <a:cs typeface="Sora"/>
                <a:sym typeface="Sora"/>
              </a:rPr>
              <a:t>Implementing multi-threaded node expansion to leverage modern multi-core processors for larger puzzles.</a:t>
            </a:r>
            <a:endParaRPr b="0" i="0" sz="1100" u="none" cap="none" strike="noStrike"/>
          </a:p>
        </p:txBody>
      </p:sp>
      <p:pic>
        <p:nvPicPr>
          <p:cNvPr descr="preencoded.png" id="274" name="Google Shape;274;p22"/>
          <p:cNvPicPr preferRelativeResize="0"/>
          <p:nvPr/>
        </p:nvPicPr>
        <p:blipFill rotWithShape="1">
          <a:blip r:embed="rId6">
            <a:alphaModFix/>
          </a:blip>
          <a:srcRect b="0" l="0" r="0" t="0"/>
          <a:stretch/>
        </p:blipFill>
        <p:spPr>
          <a:xfrm>
            <a:off x="9500830" y="5148263"/>
            <a:ext cx="4371261" cy="568643"/>
          </a:xfrm>
          <a:prstGeom prst="rect">
            <a:avLst/>
          </a:prstGeom>
          <a:noFill/>
          <a:ln>
            <a:noFill/>
          </a:ln>
        </p:spPr>
      </p:pic>
      <p:sp>
        <p:nvSpPr>
          <p:cNvPr id="275" name="Google Shape;275;p22"/>
          <p:cNvSpPr/>
          <p:nvPr/>
        </p:nvSpPr>
        <p:spPr>
          <a:xfrm>
            <a:off x="9642991" y="5859066"/>
            <a:ext cx="2313861" cy="233720"/>
          </a:xfrm>
          <a:prstGeom prst="rect">
            <a:avLst/>
          </a:prstGeom>
          <a:noFill/>
          <a:ln>
            <a:noFill/>
          </a:ln>
        </p:spPr>
        <p:txBody>
          <a:bodyPr anchorCtr="0" anchor="t" bIns="0" lIns="0" spcFirstLastPara="1" rIns="0" wrap="square" tIns="0">
            <a:noAutofit/>
          </a:bodyPr>
          <a:lstStyle/>
          <a:p>
            <a:pPr indent="0" lvl="0" marL="0" marR="0" rtl="0" algn="l">
              <a:lnSpc>
                <a:spcPct val="124137"/>
              </a:lnSpc>
              <a:spcBef>
                <a:spcPts val="0"/>
              </a:spcBef>
              <a:spcAft>
                <a:spcPts val="0"/>
              </a:spcAft>
              <a:buClr>
                <a:srgbClr val="3B3535"/>
              </a:buClr>
              <a:buSzPts val="1450"/>
              <a:buFont typeface="Alexandria"/>
              <a:buNone/>
            </a:pPr>
            <a:r>
              <a:rPr b="0" i="0" lang="en-US" sz="1450" u="none" cap="none" strike="noStrike">
                <a:solidFill>
                  <a:srgbClr val="3B3535"/>
                </a:solidFill>
                <a:latin typeface="Alexandria"/>
                <a:ea typeface="Alexandria"/>
                <a:cs typeface="Alexandria"/>
                <a:sym typeface="Alexandria"/>
              </a:rPr>
              <a:t>Real-World Applications</a:t>
            </a:r>
            <a:endParaRPr b="0" i="0" sz="1450" u="none" cap="none" strike="noStrike"/>
          </a:p>
        </p:txBody>
      </p:sp>
      <p:sp>
        <p:nvSpPr>
          <p:cNvPr id="276" name="Google Shape;276;p22"/>
          <p:cNvSpPr/>
          <p:nvPr/>
        </p:nvSpPr>
        <p:spPr>
          <a:xfrm>
            <a:off x="9642991" y="6178034"/>
            <a:ext cx="4086939" cy="454819"/>
          </a:xfrm>
          <a:prstGeom prst="rect">
            <a:avLst/>
          </a:prstGeom>
          <a:noFill/>
          <a:ln>
            <a:noFill/>
          </a:ln>
        </p:spPr>
        <p:txBody>
          <a:bodyPr anchorCtr="0" anchor="t" bIns="0" lIns="0" spcFirstLastPara="1" rIns="0" wrap="square" tIns="0">
            <a:noAutofit/>
          </a:bodyPr>
          <a:lstStyle/>
          <a:p>
            <a:pPr indent="0" lvl="0" marL="0" marR="0" rtl="0" algn="l">
              <a:lnSpc>
                <a:spcPct val="159090"/>
              </a:lnSpc>
              <a:spcBef>
                <a:spcPts val="0"/>
              </a:spcBef>
              <a:spcAft>
                <a:spcPts val="0"/>
              </a:spcAft>
              <a:buClr>
                <a:srgbClr val="3B3535"/>
              </a:buClr>
              <a:buSzPts val="1100"/>
              <a:buFont typeface="Sora"/>
              <a:buNone/>
            </a:pPr>
            <a:r>
              <a:rPr b="0" i="0" lang="en-US" sz="1100" u="none" cap="none" strike="noStrike">
                <a:solidFill>
                  <a:srgbClr val="3B3535"/>
                </a:solidFill>
                <a:latin typeface="Sora"/>
                <a:ea typeface="Sora"/>
                <a:cs typeface="Sora"/>
                <a:sym typeface="Sora"/>
              </a:rPr>
              <a:t>Applying A* principles to robotics navigation, video game AI, and route optimization in GPS systems.</a:t>
            </a:r>
            <a:endParaRPr b="0" i="0" sz="1100" u="none" cap="none" strike="noStrike"/>
          </a:p>
        </p:txBody>
      </p:sp>
      <p:sp>
        <p:nvSpPr>
          <p:cNvPr id="277" name="Google Shape;277;p22"/>
          <p:cNvSpPr/>
          <p:nvPr/>
        </p:nvSpPr>
        <p:spPr>
          <a:xfrm>
            <a:off x="971550" y="7322225"/>
            <a:ext cx="12900541" cy="227409"/>
          </a:xfrm>
          <a:prstGeom prst="rect">
            <a:avLst/>
          </a:prstGeom>
          <a:noFill/>
          <a:ln>
            <a:noFill/>
          </a:ln>
        </p:spPr>
        <p:txBody>
          <a:bodyPr anchorCtr="0" anchor="t" bIns="0" lIns="0" spcFirstLastPara="1" rIns="0" wrap="square" tIns="0">
            <a:noAutofit/>
          </a:bodyPr>
          <a:lstStyle/>
          <a:p>
            <a:pPr indent="0" lvl="0" marL="0" marR="0" rtl="0" algn="l">
              <a:lnSpc>
                <a:spcPct val="159090"/>
              </a:lnSpc>
              <a:spcBef>
                <a:spcPts val="0"/>
              </a:spcBef>
              <a:spcAft>
                <a:spcPts val="0"/>
              </a:spcAft>
              <a:buClr>
                <a:srgbClr val="3B3535"/>
              </a:buClr>
              <a:buSzPts val="1100"/>
              <a:buFont typeface="Sora"/>
              <a:buNone/>
            </a:pPr>
            <a:r>
              <a:rPr b="0" i="0" lang="en-US" sz="1100" u="none" cap="none" strike="noStrike">
                <a:solidFill>
                  <a:srgbClr val="3B3535"/>
                </a:solidFill>
                <a:latin typeface="Sora"/>
                <a:ea typeface="Sora"/>
                <a:cs typeface="Sora"/>
                <a:sym typeface="Sora"/>
              </a:rPr>
              <a:t>"The N-puzzle may be a simple game, but it teaches us profound lessons about intelligent problem-solving that extend far beyond sliding tiles."</a:t>
            </a:r>
            <a:endParaRPr b="0" i="0" sz="1100" u="none" cap="none" strike="noStrike"/>
          </a:p>
        </p:txBody>
      </p:sp>
      <p:sp>
        <p:nvSpPr>
          <p:cNvPr id="278" name="Google Shape;278;p22"/>
          <p:cNvSpPr/>
          <p:nvPr/>
        </p:nvSpPr>
        <p:spPr>
          <a:xfrm>
            <a:off x="758309" y="7162324"/>
            <a:ext cx="15240" cy="547211"/>
          </a:xfrm>
          <a:prstGeom prst="rect">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9" name="Google Shape;279;p22"/>
          <p:cNvPicPr preferRelativeResize="0"/>
          <p:nvPr/>
        </p:nvPicPr>
        <p:blipFill>
          <a:blip r:embed="rId7">
            <a:alphaModFix/>
          </a:blip>
          <a:stretch>
            <a:fillRect/>
          </a:stretch>
        </p:blipFill>
        <p:spPr>
          <a:xfrm>
            <a:off x="12837350" y="7605150"/>
            <a:ext cx="1695450" cy="624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p:nvPr/>
        </p:nvSpPr>
        <p:spPr>
          <a:xfrm>
            <a:off x="758309" y="575072"/>
            <a:ext cx="13058537" cy="623530"/>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1F1E1E"/>
              </a:buClr>
              <a:buSzPts val="3900"/>
              <a:buFont typeface="Alexandria"/>
              <a:buNone/>
            </a:pPr>
            <a:r>
              <a:rPr b="0" i="0" lang="en-US" sz="3900" u="none" cap="none" strike="noStrike">
                <a:solidFill>
                  <a:srgbClr val="1F1E1E"/>
                </a:solidFill>
                <a:latin typeface="Alexandria"/>
                <a:ea typeface="Alexandria"/>
                <a:cs typeface="Alexandria"/>
                <a:sym typeface="Alexandria"/>
              </a:rPr>
              <a:t>Introduction to the N-Puzzle: A Classic AI Challenge</a:t>
            </a:r>
            <a:endParaRPr b="0" i="0" sz="3900" u="none" cap="none" strike="noStrike"/>
          </a:p>
        </p:txBody>
      </p:sp>
      <p:sp>
        <p:nvSpPr>
          <p:cNvPr id="67" name="Google Shape;67;p14"/>
          <p:cNvSpPr/>
          <p:nvPr/>
        </p:nvSpPr>
        <p:spPr>
          <a:xfrm>
            <a:off x="758309" y="1672471"/>
            <a:ext cx="3311009" cy="374094"/>
          </a:xfrm>
          <a:prstGeom prst="rect">
            <a:avLst/>
          </a:prstGeom>
          <a:noFill/>
          <a:ln>
            <a:noFill/>
          </a:ln>
        </p:spPr>
        <p:txBody>
          <a:bodyPr anchorCtr="0" anchor="t" bIns="0" lIns="0" spcFirstLastPara="1" rIns="0" wrap="square" tIns="0">
            <a:noAutofit/>
          </a:bodyPr>
          <a:lstStyle/>
          <a:p>
            <a:pPr indent="0" lvl="0" marL="0" marR="0" rtl="0" algn="l">
              <a:lnSpc>
                <a:spcPct val="123404"/>
              </a:lnSpc>
              <a:spcBef>
                <a:spcPts val="0"/>
              </a:spcBef>
              <a:spcAft>
                <a:spcPts val="0"/>
              </a:spcAft>
              <a:buClr>
                <a:srgbClr val="1F1E1E"/>
              </a:buClr>
              <a:buSzPts val="2350"/>
              <a:buFont typeface="Alexandria"/>
              <a:buNone/>
            </a:pPr>
            <a:r>
              <a:rPr b="0" i="0" lang="en-US" sz="2350" u="none" cap="none" strike="noStrike">
                <a:solidFill>
                  <a:srgbClr val="1F1E1E"/>
                </a:solidFill>
                <a:latin typeface="Alexandria"/>
                <a:ea typeface="Alexandria"/>
                <a:cs typeface="Alexandria"/>
                <a:sym typeface="Alexandria"/>
              </a:rPr>
              <a:t>What is the N-Puzzle?</a:t>
            </a:r>
            <a:endParaRPr b="0" i="0" sz="2350" u="none" cap="none" strike="noStrike"/>
          </a:p>
        </p:txBody>
      </p:sp>
      <p:sp>
        <p:nvSpPr>
          <p:cNvPr id="68" name="Google Shape;68;p14"/>
          <p:cNvSpPr/>
          <p:nvPr/>
        </p:nvSpPr>
        <p:spPr>
          <a:xfrm>
            <a:off x="758309" y="2236113"/>
            <a:ext cx="7683222" cy="1213009"/>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The N-puzzle is a sliding puzzle game consisting of numbered tiles arranged in a square grid with one empty space. Players slide tiles into the empty space to arrange them in numerical order. The most famous variants include the 8-puzzle (3×3 grid) and the 15-puzzle (4×4 grid).</a:t>
            </a:r>
            <a:endParaRPr b="0" i="0" sz="1450" u="none" cap="none" strike="noStrike"/>
          </a:p>
        </p:txBody>
      </p:sp>
      <p:sp>
        <p:nvSpPr>
          <p:cNvPr id="69" name="Google Shape;69;p14"/>
          <p:cNvSpPr/>
          <p:nvPr/>
        </p:nvSpPr>
        <p:spPr>
          <a:xfrm>
            <a:off x="758309" y="3619738"/>
            <a:ext cx="7683222" cy="1516261"/>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This seemingly simple game has profound significance in artificial intelligence research. Introduced in the 1870s, the 15-puzzle became one of the first problems to demonstrate the complexity of state-space search algorithms. It serves as a perfect benchmark for testing search strategies because it has a well-defined state space, clear goal conditions, and varying levels of difficulty.</a:t>
            </a:r>
            <a:endParaRPr b="0" i="0" sz="1450" u="none" cap="none" strike="noStrike"/>
          </a:p>
        </p:txBody>
      </p:sp>
      <p:sp>
        <p:nvSpPr>
          <p:cNvPr id="70" name="Google Shape;70;p14"/>
          <p:cNvSpPr/>
          <p:nvPr/>
        </p:nvSpPr>
        <p:spPr>
          <a:xfrm>
            <a:off x="758309" y="5306616"/>
            <a:ext cx="7683222" cy="1213009"/>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The puzzle's importance extends beyond entertainment—it represents a class of problems where finding the optimal solution requires intelligent search strategies rather than brute force approaches. This makes it an ideal testbed for comparing different AI algorithms and heuristics.</a:t>
            </a:r>
            <a:endParaRPr b="0" i="0" sz="1450" u="none" cap="none" strike="noStrike"/>
          </a:p>
        </p:txBody>
      </p:sp>
      <p:pic>
        <p:nvPicPr>
          <p:cNvPr descr="preencoded.png" id="71" name="Google Shape;71;p14"/>
          <p:cNvPicPr preferRelativeResize="0"/>
          <p:nvPr/>
        </p:nvPicPr>
        <p:blipFill rotWithShape="1">
          <a:blip r:embed="rId3">
            <a:alphaModFix/>
          </a:blip>
          <a:srcRect b="0" l="0" r="0" t="0"/>
          <a:stretch/>
        </p:blipFill>
        <p:spPr>
          <a:xfrm>
            <a:off x="8911590" y="1696164"/>
            <a:ext cx="4968002" cy="4968002"/>
          </a:xfrm>
          <a:prstGeom prst="rect">
            <a:avLst/>
          </a:prstGeom>
          <a:noFill/>
          <a:ln>
            <a:noFill/>
          </a:ln>
        </p:spPr>
      </p:pic>
      <p:sp>
        <p:nvSpPr>
          <p:cNvPr id="72" name="Google Shape;72;p14"/>
          <p:cNvSpPr/>
          <p:nvPr/>
        </p:nvSpPr>
        <p:spPr>
          <a:xfrm>
            <a:off x="8911590" y="6877407"/>
            <a:ext cx="4968002" cy="606504"/>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Example: 8-puzzle with tiles 1-8 and one empty space. Goal is to arrange tiles in ascending order.</a:t>
            </a:r>
            <a:endParaRPr b="0" i="0" sz="1450" u="none" cap="none" strike="noStrike"/>
          </a:p>
        </p:txBody>
      </p:sp>
      <p:pic>
        <p:nvPicPr>
          <p:cNvPr id="73" name="Google Shape;73;p14"/>
          <p:cNvPicPr preferRelativeResize="0"/>
          <p:nvPr/>
        </p:nvPicPr>
        <p:blipFill>
          <a:blip r:embed="rId4">
            <a:alphaModFix/>
          </a:blip>
          <a:stretch>
            <a:fillRect/>
          </a:stretch>
        </p:blipFill>
        <p:spPr>
          <a:xfrm>
            <a:off x="12837350" y="7605150"/>
            <a:ext cx="1695450" cy="624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p:nvPr/>
        </p:nvSpPr>
        <p:spPr>
          <a:xfrm>
            <a:off x="758309" y="1782128"/>
            <a:ext cx="10885408" cy="623530"/>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1F1E1E"/>
              </a:buClr>
              <a:buSzPts val="3900"/>
              <a:buFont typeface="Alexandria"/>
              <a:buNone/>
            </a:pPr>
            <a:r>
              <a:rPr b="0" i="0" lang="en-US" sz="3900" u="none" cap="none" strike="noStrike">
                <a:solidFill>
                  <a:srgbClr val="1F1E1E"/>
                </a:solidFill>
                <a:latin typeface="Alexandria"/>
                <a:ea typeface="Alexandria"/>
                <a:cs typeface="Alexandria"/>
                <a:sym typeface="Alexandria"/>
              </a:rPr>
              <a:t>Problem Definition: Formalizing the Puzzle</a:t>
            </a:r>
            <a:endParaRPr b="0" i="0" sz="3900" u="none" cap="none" strike="noStrike"/>
          </a:p>
        </p:txBody>
      </p:sp>
      <p:sp>
        <p:nvSpPr>
          <p:cNvPr id="80" name="Google Shape;80;p15"/>
          <p:cNvSpPr/>
          <p:nvPr/>
        </p:nvSpPr>
        <p:spPr>
          <a:xfrm>
            <a:off x="758309" y="2784753"/>
            <a:ext cx="4244816" cy="3662720"/>
          </a:xfrm>
          <a:prstGeom prst="roundRect">
            <a:avLst>
              <a:gd fmla="val 2174"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a:off x="955477" y="2981920"/>
            <a:ext cx="2688908" cy="311706"/>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3B3535"/>
              </a:buClr>
              <a:buSzPts val="1950"/>
              <a:buFont typeface="Alexandria"/>
              <a:buNone/>
            </a:pPr>
            <a:r>
              <a:rPr b="0" i="0" lang="en-US" sz="1950" u="none" cap="none" strike="noStrike">
                <a:solidFill>
                  <a:srgbClr val="3B3535"/>
                </a:solidFill>
                <a:latin typeface="Alexandria"/>
                <a:ea typeface="Alexandria"/>
                <a:cs typeface="Alexandria"/>
                <a:sym typeface="Alexandria"/>
              </a:rPr>
              <a:t>State Representation</a:t>
            </a:r>
            <a:endParaRPr b="0" i="0" sz="1950" u="none" cap="none" strike="noStrike"/>
          </a:p>
        </p:txBody>
      </p:sp>
      <p:sp>
        <p:nvSpPr>
          <p:cNvPr id="82" name="Google Shape;82;p15"/>
          <p:cNvSpPr/>
          <p:nvPr/>
        </p:nvSpPr>
        <p:spPr>
          <a:xfrm>
            <a:off x="955477" y="3407331"/>
            <a:ext cx="3850481" cy="1819513"/>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Each puzzle configuration is represented as a 2D matrix or flattened array. For an 8-puzzle, we use a 3×3 grid where each cell contains either a number (1-8) or represents the empty space (typically 0).</a:t>
            </a:r>
            <a:endParaRPr b="0" i="0" sz="1450" u="none" cap="none" strike="noStrike"/>
          </a:p>
        </p:txBody>
      </p:sp>
      <p:sp>
        <p:nvSpPr>
          <p:cNvPr id="83" name="Google Shape;83;p15"/>
          <p:cNvSpPr/>
          <p:nvPr/>
        </p:nvSpPr>
        <p:spPr>
          <a:xfrm>
            <a:off x="955477" y="5340548"/>
            <a:ext cx="3850481" cy="909757"/>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Example state: [[1,2,3],[4,0,5],[7,8,6]] represents a nearly solved puzzle with the empty space in the middle.</a:t>
            </a:r>
            <a:endParaRPr b="0" i="0" sz="1450" u="none" cap="none" strike="noStrike"/>
          </a:p>
        </p:txBody>
      </p:sp>
      <p:sp>
        <p:nvSpPr>
          <p:cNvPr id="84" name="Google Shape;84;p15"/>
          <p:cNvSpPr/>
          <p:nvPr/>
        </p:nvSpPr>
        <p:spPr>
          <a:xfrm>
            <a:off x="5192673" y="2784753"/>
            <a:ext cx="4244935" cy="3662720"/>
          </a:xfrm>
          <a:prstGeom prst="roundRect">
            <a:avLst>
              <a:gd fmla="val 2174"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a:off x="5389840" y="2981920"/>
            <a:ext cx="2554010" cy="311706"/>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3B3535"/>
              </a:buClr>
              <a:buSzPts val="1950"/>
              <a:buFont typeface="Alexandria"/>
              <a:buNone/>
            </a:pPr>
            <a:r>
              <a:rPr b="0" i="0" lang="en-US" sz="1950" u="none" cap="none" strike="noStrike">
                <a:solidFill>
                  <a:srgbClr val="3B3535"/>
                </a:solidFill>
                <a:latin typeface="Alexandria"/>
                <a:ea typeface="Alexandria"/>
                <a:cs typeface="Alexandria"/>
                <a:sym typeface="Alexandria"/>
              </a:rPr>
              <a:t>Initial vs Goal States</a:t>
            </a:r>
            <a:endParaRPr b="0" i="0" sz="1950" u="none" cap="none" strike="noStrike"/>
          </a:p>
        </p:txBody>
      </p:sp>
      <p:sp>
        <p:nvSpPr>
          <p:cNvPr id="86" name="Google Shape;86;p15"/>
          <p:cNvSpPr/>
          <p:nvPr/>
        </p:nvSpPr>
        <p:spPr>
          <a:xfrm>
            <a:off x="5389840" y="3407331"/>
            <a:ext cx="3850600" cy="1213009"/>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The </a:t>
            </a:r>
            <a:r>
              <a:rPr b="1" i="0" lang="en-US" sz="1450" u="none" cap="none" strike="noStrike">
                <a:solidFill>
                  <a:srgbClr val="3B3535"/>
                </a:solidFill>
                <a:latin typeface="Sora"/>
                <a:ea typeface="Sora"/>
                <a:cs typeface="Sora"/>
                <a:sym typeface="Sora"/>
              </a:rPr>
              <a:t>initial state</a:t>
            </a:r>
            <a:r>
              <a:rPr b="0" i="0" lang="en-US" sz="1450" u="none" cap="none" strike="noStrike">
                <a:solidFill>
                  <a:srgbClr val="3B3535"/>
                </a:solidFill>
                <a:latin typeface="Sora"/>
                <a:ea typeface="Sora"/>
                <a:cs typeface="Sora"/>
                <a:sym typeface="Sora"/>
              </a:rPr>
              <a:t> is the starting configuration given to us. The </a:t>
            </a:r>
            <a:r>
              <a:rPr b="1" i="0" lang="en-US" sz="1450" u="none" cap="none" strike="noStrike">
                <a:solidFill>
                  <a:srgbClr val="3B3535"/>
                </a:solidFill>
                <a:latin typeface="Sora"/>
                <a:ea typeface="Sora"/>
                <a:cs typeface="Sora"/>
                <a:sym typeface="Sora"/>
              </a:rPr>
              <a:t>goal state</a:t>
            </a:r>
            <a:r>
              <a:rPr b="0" i="0" lang="en-US" sz="1450" u="none" cap="none" strike="noStrike">
                <a:solidFill>
                  <a:srgbClr val="3B3535"/>
                </a:solidFill>
                <a:latin typeface="Sora"/>
                <a:ea typeface="Sora"/>
                <a:cs typeface="Sora"/>
                <a:sym typeface="Sora"/>
              </a:rPr>
              <a:t> is typically arranged as: [[1,2,3],[4,5,6],[7,8,0]] for the 8-puzzle.</a:t>
            </a:r>
            <a:endParaRPr b="0" i="0" sz="1450" u="none" cap="none" strike="noStrike"/>
          </a:p>
        </p:txBody>
      </p:sp>
      <p:sp>
        <p:nvSpPr>
          <p:cNvPr id="87" name="Google Shape;87;p15"/>
          <p:cNvSpPr/>
          <p:nvPr/>
        </p:nvSpPr>
        <p:spPr>
          <a:xfrm>
            <a:off x="5389840" y="4734044"/>
            <a:ext cx="3850600" cy="909757"/>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The challenge is finding the sequence of moves that transforms the initial state into the goal state with minimum steps.</a:t>
            </a:r>
            <a:endParaRPr b="0" i="0" sz="1450" u="none" cap="none" strike="noStrike"/>
          </a:p>
        </p:txBody>
      </p:sp>
      <p:sp>
        <p:nvSpPr>
          <p:cNvPr id="88" name="Google Shape;88;p15"/>
          <p:cNvSpPr/>
          <p:nvPr/>
        </p:nvSpPr>
        <p:spPr>
          <a:xfrm>
            <a:off x="9627156" y="2784753"/>
            <a:ext cx="4244816" cy="3662720"/>
          </a:xfrm>
          <a:prstGeom prst="roundRect">
            <a:avLst>
              <a:gd fmla="val 2174"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a:off x="9824323" y="2981920"/>
            <a:ext cx="2558772" cy="311706"/>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3B3535"/>
              </a:buClr>
              <a:buSzPts val="1950"/>
              <a:buFont typeface="Alexandria"/>
              <a:buNone/>
            </a:pPr>
            <a:r>
              <a:rPr b="0" i="0" lang="en-US" sz="1950" u="none" cap="none" strike="noStrike">
                <a:solidFill>
                  <a:srgbClr val="3B3535"/>
                </a:solidFill>
                <a:latin typeface="Alexandria"/>
                <a:ea typeface="Alexandria"/>
                <a:cs typeface="Alexandria"/>
                <a:sym typeface="Alexandria"/>
              </a:rPr>
              <a:t>Complexity Analysis</a:t>
            </a:r>
            <a:endParaRPr b="0" i="0" sz="1950" u="none" cap="none" strike="noStrike"/>
          </a:p>
        </p:txBody>
      </p:sp>
      <p:sp>
        <p:nvSpPr>
          <p:cNvPr id="90" name="Google Shape;90;p15"/>
          <p:cNvSpPr/>
          <p:nvPr/>
        </p:nvSpPr>
        <p:spPr>
          <a:xfrm>
            <a:off x="9824323" y="3407331"/>
            <a:ext cx="3850481" cy="1213009"/>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The 8-puzzle has 9! = 362,880 possible states, but only half are actually solvable. The 15-puzzle explodes to over 20 trillion possible states!</a:t>
            </a:r>
            <a:endParaRPr b="0" i="0" sz="1450" u="none" cap="none" strike="noStrike"/>
          </a:p>
        </p:txBody>
      </p:sp>
      <p:sp>
        <p:nvSpPr>
          <p:cNvPr id="91" name="Google Shape;91;p15"/>
          <p:cNvSpPr/>
          <p:nvPr/>
        </p:nvSpPr>
        <p:spPr>
          <a:xfrm>
            <a:off x="9824323" y="4734044"/>
            <a:ext cx="3850481" cy="1213009"/>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Branching factor varies from 2-4 moves per state, making naive search approaches computationally expensive for larger puzzles.</a:t>
            </a:r>
            <a:endParaRPr b="0" i="0" sz="1450" u="none" cap="none" strike="noStrike"/>
          </a:p>
        </p:txBody>
      </p:sp>
      <p:pic>
        <p:nvPicPr>
          <p:cNvPr id="92" name="Google Shape;92;p15"/>
          <p:cNvPicPr preferRelativeResize="0"/>
          <p:nvPr/>
        </p:nvPicPr>
        <p:blipFill>
          <a:blip r:embed="rId3">
            <a:alphaModFix/>
          </a:blip>
          <a:stretch>
            <a:fillRect/>
          </a:stretch>
        </p:blipFill>
        <p:spPr>
          <a:xfrm>
            <a:off x="12837350" y="7605150"/>
            <a:ext cx="1695450" cy="624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6"/>
          <p:cNvSpPr/>
          <p:nvPr/>
        </p:nvSpPr>
        <p:spPr>
          <a:xfrm>
            <a:off x="751284" y="516493"/>
            <a:ext cx="12589312" cy="556141"/>
          </a:xfrm>
          <a:prstGeom prst="rect">
            <a:avLst/>
          </a:prstGeom>
          <a:noFill/>
          <a:ln>
            <a:noFill/>
          </a:ln>
        </p:spPr>
        <p:txBody>
          <a:bodyPr anchorCtr="0" anchor="t" bIns="0" lIns="0" spcFirstLastPara="1" rIns="0" wrap="square" tIns="0">
            <a:noAutofit/>
          </a:bodyPr>
          <a:lstStyle/>
          <a:p>
            <a:pPr indent="0" lvl="0" marL="0" marR="0" rtl="0" algn="l">
              <a:lnSpc>
                <a:spcPct val="124285"/>
              </a:lnSpc>
              <a:spcBef>
                <a:spcPts val="0"/>
              </a:spcBef>
              <a:spcAft>
                <a:spcPts val="0"/>
              </a:spcAft>
              <a:buClr>
                <a:srgbClr val="1F1E1E"/>
              </a:buClr>
              <a:buSzPts val="3500"/>
              <a:buFont typeface="Alexandria"/>
              <a:buNone/>
            </a:pPr>
            <a:r>
              <a:rPr b="0" i="0" lang="en-US" sz="3500" u="none" cap="none" strike="noStrike">
                <a:solidFill>
                  <a:srgbClr val="1F1E1E"/>
                </a:solidFill>
                <a:latin typeface="Alexandria"/>
                <a:ea typeface="Alexandria"/>
                <a:cs typeface="Alexandria"/>
                <a:sym typeface="Alexandria"/>
              </a:rPr>
              <a:t>Why A* Search? The Smart Choice for Optimal Solutions</a:t>
            </a:r>
            <a:endParaRPr b="0" i="0" sz="3500" u="none" cap="none" strike="noStrike"/>
          </a:p>
        </p:txBody>
      </p:sp>
      <p:sp>
        <p:nvSpPr>
          <p:cNvPr id="99" name="Google Shape;99;p16"/>
          <p:cNvSpPr/>
          <p:nvPr/>
        </p:nvSpPr>
        <p:spPr>
          <a:xfrm>
            <a:off x="751284" y="1495068"/>
            <a:ext cx="5114211" cy="333613"/>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1F1E1E"/>
              </a:buClr>
              <a:buSzPts val="2100"/>
              <a:buFont typeface="Alexandria"/>
              <a:buNone/>
            </a:pPr>
            <a:r>
              <a:rPr b="0" i="0" lang="en-US" sz="2100" u="none" cap="none" strike="noStrike">
                <a:solidFill>
                  <a:srgbClr val="1F1E1E"/>
                </a:solidFill>
                <a:latin typeface="Alexandria"/>
                <a:ea typeface="Alexandria"/>
                <a:cs typeface="Alexandria"/>
                <a:sym typeface="Alexandria"/>
              </a:rPr>
              <a:t>Limitations of Traditional Approaches</a:t>
            </a:r>
            <a:endParaRPr b="0" i="0" sz="2100" u="none" cap="none" strike="noStrike"/>
          </a:p>
        </p:txBody>
      </p:sp>
      <p:sp>
        <p:nvSpPr>
          <p:cNvPr id="100" name="Google Shape;100;p16"/>
          <p:cNvSpPr/>
          <p:nvPr/>
        </p:nvSpPr>
        <p:spPr>
          <a:xfrm>
            <a:off x="751284" y="1997631"/>
            <a:ext cx="6357699" cy="541020"/>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3B3535"/>
              </a:buClr>
              <a:buSzPts val="1300"/>
              <a:buFont typeface="Sora"/>
              <a:buNone/>
            </a:pPr>
            <a:r>
              <a:rPr b="1" i="0" lang="en-US" sz="1300" u="none" cap="none" strike="noStrike">
                <a:solidFill>
                  <a:srgbClr val="3B3535"/>
                </a:solidFill>
                <a:latin typeface="Sora"/>
                <a:ea typeface="Sora"/>
                <a:cs typeface="Sora"/>
                <a:sym typeface="Sora"/>
              </a:rPr>
              <a:t>Breadth-First Search (BFS):</a:t>
            </a:r>
            <a:r>
              <a:rPr b="0" i="0" lang="en-US" sz="1300" u="none" cap="none" strike="noStrike">
                <a:solidFill>
                  <a:srgbClr val="3B3535"/>
                </a:solidFill>
                <a:latin typeface="Sora"/>
                <a:ea typeface="Sora"/>
                <a:cs typeface="Sora"/>
                <a:sym typeface="Sora"/>
              </a:rPr>
              <a:t> Guarantees optimal solution but explores all nodes at each level, consuming massive memory</a:t>
            </a:r>
            <a:endParaRPr b="0" i="0" sz="1300" u="none" cap="none" strike="noStrike"/>
          </a:p>
        </p:txBody>
      </p:sp>
      <p:sp>
        <p:nvSpPr>
          <p:cNvPr id="101" name="Google Shape;101;p16"/>
          <p:cNvSpPr/>
          <p:nvPr/>
        </p:nvSpPr>
        <p:spPr>
          <a:xfrm>
            <a:off x="751284" y="2597706"/>
            <a:ext cx="6357699" cy="541020"/>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3B3535"/>
              </a:buClr>
              <a:buSzPts val="1300"/>
              <a:buFont typeface="Sora"/>
              <a:buNone/>
            </a:pPr>
            <a:r>
              <a:rPr b="1" i="0" lang="en-US" sz="1300" u="none" cap="none" strike="noStrike">
                <a:solidFill>
                  <a:srgbClr val="3B3535"/>
                </a:solidFill>
                <a:latin typeface="Sora"/>
                <a:ea typeface="Sora"/>
                <a:cs typeface="Sora"/>
                <a:sym typeface="Sora"/>
              </a:rPr>
              <a:t>Depth-First Search (DFS):</a:t>
            </a:r>
            <a:r>
              <a:rPr b="0" i="0" lang="en-US" sz="1300" u="none" cap="none" strike="noStrike">
                <a:solidFill>
                  <a:srgbClr val="3B3535"/>
                </a:solidFill>
                <a:latin typeface="Sora"/>
                <a:ea typeface="Sora"/>
                <a:cs typeface="Sora"/>
                <a:sym typeface="Sora"/>
              </a:rPr>
              <a:t> Memory efficient but may find suboptimal solutions or get stuck in deep paths</a:t>
            </a:r>
            <a:endParaRPr b="0" i="0" sz="1300" u="none" cap="none" strike="noStrike"/>
          </a:p>
        </p:txBody>
      </p:sp>
      <p:sp>
        <p:nvSpPr>
          <p:cNvPr id="102" name="Google Shape;102;p16"/>
          <p:cNvSpPr/>
          <p:nvPr/>
        </p:nvSpPr>
        <p:spPr>
          <a:xfrm>
            <a:off x="751284" y="3197781"/>
            <a:ext cx="6357699" cy="541020"/>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3B3535"/>
              </a:buClr>
              <a:buSzPts val="1300"/>
              <a:buFont typeface="Sora"/>
              <a:buNone/>
            </a:pPr>
            <a:r>
              <a:rPr b="1" i="0" lang="en-US" sz="1300" u="none" cap="none" strike="noStrike">
                <a:solidFill>
                  <a:srgbClr val="3B3535"/>
                </a:solidFill>
                <a:latin typeface="Sora"/>
                <a:ea typeface="Sora"/>
                <a:cs typeface="Sora"/>
                <a:sym typeface="Sora"/>
              </a:rPr>
              <a:t>Uniform-Cost Search:</a:t>
            </a:r>
            <a:r>
              <a:rPr b="0" i="0" lang="en-US" sz="1300" u="none" cap="none" strike="noStrike">
                <a:solidFill>
                  <a:srgbClr val="3B3535"/>
                </a:solidFill>
                <a:latin typeface="Sora"/>
                <a:ea typeface="Sora"/>
                <a:cs typeface="Sora"/>
                <a:sym typeface="Sora"/>
              </a:rPr>
              <a:t> Optimal but doesn't use problem-specific knowledge to guide search</a:t>
            </a:r>
            <a:endParaRPr b="0" i="0" sz="1300" u="none" cap="none" strike="noStrike"/>
          </a:p>
        </p:txBody>
      </p:sp>
      <p:sp>
        <p:nvSpPr>
          <p:cNvPr id="103" name="Google Shape;103;p16"/>
          <p:cNvSpPr/>
          <p:nvPr/>
        </p:nvSpPr>
        <p:spPr>
          <a:xfrm>
            <a:off x="751284" y="3907750"/>
            <a:ext cx="2669262" cy="333613"/>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1F1E1E"/>
              </a:buClr>
              <a:buSzPts val="2100"/>
              <a:buFont typeface="Alexandria"/>
              <a:buNone/>
            </a:pPr>
            <a:r>
              <a:rPr b="0" i="0" lang="en-US" sz="2100" u="none" cap="none" strike="noStrike">
                <a:solidFill>
                  <a:srgbClr val="1F1E1E"/>
                </a:solidFill>
                <a:latin typeface="Alexandria"/>
                <a:ea typeface="Alexandria"/>
                <a:cs typeface="Alexandria"/>
                <a:sym typeface="Alexandria"/>
              </a:rPr>
              <a:t>A* Advantages</a:t>
            </a:r>
            <a:endParaRPr b="0" i="0" sz="2100" u="none" cap="none" strike="noStrike"/>
          </a:p>
        </p:txBody>
      </p:sp>
      <p:sp>
        <p:nvSpPr>
          <p:cNvPr id="104" name="Google Shape;104;p16"/>
          <p:cNvSpPr/>
          <p:nvPr/>
        </p:nvSpPr>
        <p:spPr>
          <a:xfrm>
            <a:off x="751284" y="4410313"/>
            <a:ext cx="6357699" cy="811530"/>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3B3535"/>
              </a:buClr>
              <a:buSzPts val="1300"/>
              <a:buFont typeface="Sora"/>
              <a:buNone/>
            </a:pPr>
            <a:r>
              <a:rPr b="0" i="0" lang="en-US" sz="1300" u="none" cap="none" strike="noStrike">
                <a:solidFill>
                  <a:srgbClr val="3B3535"/>
                </a:solidFill>
                <a:latin typeface="Sora"/>
                <a:ea typeface="Sora"/>
                <a:cs typeface="Sora"/>
                <a:sym typeface="Sora"/>
              </a:rPr>
              <a:t>A* combines the optimality guarantee of BFS with the efficiency of informed search. It uses </a:t>
            </a:r>
            <a:r>
              <a:rPr b="1" i="0" lang="en-US" sz="1300" u="none" cap="none" strike="noStrike">
                <a:solidFill>
                  <a:srgbClr val="1A2D7A"/>
                </a:solidFill>
                <a:latin typeface="Sora"/>
                <a:ea typeface="Sora"/>
                <a:cs typeface="Sora"/>
                <a:sym typeface="Sora"/>
              </a:rPr>
              <a:t>heuristic knowledge</a:t>
            </a:r>
            <a:r>
              <a:rPr b="0" i="0" lang="en-US" sz="1300" u="none" cap="none" strike="noStrike">
                <a:solidFill>
                  <a:srgbClr val="3B3535"/>
                </a:solidFill>
                <a:latin typeface="Sora"/>
                <a:ea typeface="Sora"/>
                <a:cs typeface="Sora"/>
                <a:sym typeface="Sora"/>
              </a:rPr>
              <a:t> to guide the search toward the goal, dramatically reducing the number of nodes explored.</a:t>
            </a:r>
            <a:endParaRPr b="0" i="0" sz="1300" u="none" cap="none" strike="noStrike"/>
          </a:p>
        </p:txBody>
      </p:sp>
      <p:pic>
        <p:nvPicPr>
          <p:cNvPr descr="preencoded.png" id="105" name="Google Shape;105;p16"/>
          <p:cNvPicPr preferRelativeResize="0"/>
          <p:nvPr/>
        </p:nvPicPr>
        <p:blipFill rotWithShape="1">
          <a:blip r:embed="rId3">
            <a:alphaModFix/>
          </a:blip>
          <a:srcRect b="0" l="0" r="0" t="0"/>
          <a:stretch/>
        </p:blipFill>
        <p:spPr>
          <a:xfrm>
            <a:off x="7529036" y="1516261"/>
            <a:ext cx="5721906" cy="3814524"/>
          </a:xfrm>
          <a:prstGeom prst="rect">
            <a:avLst/>
          </a:prstGeom>
          <a:noFill/>
          <a:ln>
            <a:noFill/>
          </a:ln>
        </p:spPr>
      </p:pic>
      <p:sp>
        <p:nvSpPr>
          <p:cNvPr id="106" name="Google Shape;106;p16"/>
          <p:cNvSpPr/>
          <p:nvPr/>
        </p:nvSpPr>
        <p:spPr>
          <a:xfrm>
            <a:off x="7782520" y="5520928"/>
            <a:ext cx="2669262" cy="333613"/>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1A2D7A"/>
              </a:buClr>
              <a:buSzPts val="2100"/>
              <a:buFont typeface="Alexandria"/>
              <a:buNone/>
            </a:pPr>
            <a:r>
              <a:rPr b="0" i="0" lang="en-US" sz="2100" u="none" cap="none" strike="noStrike">
                <a:solidFill>
                  <a:srgbClr val="1A2D7A"/>
                </a:solidFill>
                <a:latin typeface="Alexandria"/>
                <a:ea typeface="Alexandria"/>
                <a:cs typeface="Alexandria"/>
                <a:sym typeface="Alexandria"/>
              </a:rPr>
              <a:t>f(n) = g(n) + h(n)</a:t>
            </a:r>
            <a:endParaRPr b="0" i="0" sz="2100" u="none" cap="none" strike="noStrike"/>
          </a:p>
        </p:txBody>
      </p:sp>
      <p:sp>
        <p:nvSpPr>
          <p:cNvPr id="107" name="Google Shape;107;p16"/>
          <p:cNvSpPr/>
          <p:nvPr/>
        </p:nvSpPr>
        <p:spPr>
          <a:xfrm>
            <a:off x="7782520" y="6023491"/>
            <a:ext cx="6104215" cy="811530"/>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3B3535"/>
              </a:buClr>
              <a:buSzPts val="1300"/>
              <a:buFont typeface="Sora"/>
              <a:buNone/>
            </a:pPr>
            <a:r>
              <a:rPr b="1" i="0" lang="en-US" sz="1300" u="none" cap="none" strike="noStrike">
                <a:solidFill>
                  <a:srgbClr val="3B3535"/>
                </a:solidFill>
                <a:latin typeface="Sora"/>
                <a:ea typeface="Sora"/>
                <a:cs typeface="Sora"/>
                <a:sym typeface="Sora"/>
              </a:rPr>
              <a:t>g(n):</a:t>
            </a:r>
            <a:r>
              <a:rPr b="0" i="0" lang="en-US" sz="1300" u="none" cap="none" strike="noStrike">
                <a:solidFill>
                  <a:srgbClr val="3B3535"/>
                </a:solidFill>
                <a:latin typeface="Sora"/>
                <a:ea typeface="Sora"/>
                <a:cs typeface="Sora"/>
                <a:sym typeface="Sora"/>
              </a:rPr>
              <a:t> Actual cost from start to node n</a:t>
            </a:r>
            <a:r>
              <a:rPr b="1" i="0" lang="en-US" sz="1300" u="none" cap="none" strike="noStrike">
                <a:solidFill>
                  <a:srgbClr val="3B3535"/>
                </a:solidFill>
                <a:latin typeface="Sora"/>
                <a:ea typeface="Sora"/>
                <a:cs typeface="Sora"/>
                <a:sym typeface="Sora"/>
              </a:rPr>
              <a:t>h(n):</a:t>
            </a:r>
            <a:r>
              <a:rPr b="0" i="0" lang="en-US" sz="1300" u="none" cap="none" strike="noStrike">
                <a:solidFill>
                  <a:srgbClr val="3B3535"/>
                </a:solidFill>
                <a:latin typeface="Sora"/>
                <a:ea typeface="Sora"/>
                <a:cs typeface="Sora"/>
                <a:sym typeface="Sora"/>
              </a:rPr>
              <a:t> Heuristic estimate from n to goal</a:t>
            </a:r>
            <a:r>
              <a:rPr b="1" i="0" lang="en-US" sz="1300" u="none" cap="none" strike="noStrike">
                <a:solidFill>
                  <a:srgbClr val="3B3535"/>
                </a:solidFill>
                <a:latin typeface="Sora"/>
                <a:ea typeface="Sora"/>
                <a:cs typeface="Sora"/>
                <a:sym typeface="Sora"/>
              </a:rPr>
              <a:t>f(n):</a:t>
            </a:r>
            <a:r>
              <a:rPr b="0" i="0" lang="en-US" sz="1300" u="none" cap="none" strike="noStrike">
                <a:solidFill>
                  <a:srgbClr val="3B3535"/>
                </a:solidFill>
                <a:latin typeface="Sora"/>
                <a:ea typeface="Sora"/>
                <a:cs typeface="Sora"/>
                <a:sym typeface="Sora"/>
              </a:rPr>
              <a:t> Estimated total cost of path through n</a:t>
            </a:r>
            <a:endParaRPr b="0" i="0" sz="1300" u="none" cap="none" strike="noStrike"/>
          </a:p>
        </p:txBody>
      </p:sp>
      <p:sp>
        <p:nvSpPr>
          <p:cNvPr id="108" name="Google Shape;108;p16"/>
          <p:cNvSpPr/>
          <p:nvPr/>
        </p:nvSpPr>
        <p:spPr>
          <a:xfrm>
            <a:off x="7529036" y="5520928"/>
            <a:ext cx="22860" cy="1314093"/>
          </a:xfrm>
          <a:prstGeom prst="rect">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751284" y="7215307"/>
            <a:ext cx="13127831" cy="541020"/>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3B3535"/>
              </a:buClr>
              <a:buSzPts val="1300"/>
              <a:buFont typeface="Sora"/>
              <a:buNone/>
            </a:pPr>
            <a:r>
              <a:rPr b="0" i="0" lang="en-US" sz="1300" u="none" cap="none" strike="noStrike">
                <a:solidFill>
                  <a:srgbClr val="3B3535"/>
                </a:solidFill>
                <a:latin typeface="Sora"/>
                <a:ea typeface="Sora"/>
                <a:cs typeface="Sora"/>
                <a:sym typeface="Sora"/>
              </a:rPr>
              <a:t>The key insight is that A* uses the heuristic function h(n) to estimate the remaining cost to reach the goal. When this heuristic is </a:t>
            </a:r>
            <a:r>
              <a:rPr b="0" i="1" lang="en-US" sz="1300" u="none" cap="none" strike="noStrike">
                <a:solidFill>
                  <a:srgbClr val="3B3535"/>
                </a:solidFill>
                <a:latin typeface="Sora"/>
                <a:ea typeface="Sora"/>
                <a:cs typeface="Sora"/>
                <a:sym typeface="Sora"/>
              </a:rPr>
              <a:t>admissible</a:t>
            </a:r>
            <a:r>
              <a:rPr b="0" i="0" lang="en-US" sz="1300" u="none" cap="none" strike="noStrike">
                <a:solidFill>
                  <a:srgbClr val="3B3535"/>
                </a:solidFill>
                <a:latin typeface="Sora"/>
                <a:ea typeface="Sora"/>
                <a:cs typeface="Sora"/>
                <a:sym typeface="Sora"/>
              </a:rPr>
              <a:t> (never overestimates), A* is guaranteed to find the optimal solution while exploring fewer nodes than uninformed search methods.</a:t>
            </a:r>
            <a:endParaRPr b="0" i="0" sz="1300" u="none" cap="none" strike="noStrike"/>
          </a:p>
        </p:txBody>
      </p:sp>
      <p:pic>
        <p:nvPicPr>
          <p:cNvPr id="110" name="Google Shape;110;p16"/>
          <p:cNvPicPr preferRelativeResize="0"/>
          <p:nvPr/>
        </p:nvPicPr>
        <p:blipFill>
          <a:blip r:embed="rId4">
            <a:alphaModFix/>
          </a:blip>
          <a:stretch>
            <a:fillRect/>
          </a:stretch>
        </p:blipFill>
        <p:spPr>
          <a:xfrm>
            <a:off x="12837350" y="7605150"/>
            <a:ext cx="1695450" cy="624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7"/>
          <p:cNvSpPr/>
          <p:nvPr/>
        </p:nvSpPr>
        <p:spPr>
          <a:xfrm>
            <a:off x="758309" y="973693"/>
            <a:ext cx="13113782" cy="1247061"/>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1F1E1E"/>
              </a:buClr>
              <a:buSzPts val="3900"/>
              <a:buFont typeface="Alexandria"/>
              <a:buNone/>
            </a:pPr>
            <a:r>
              <a:rPr b="0" i="0" lang="en-US" sz="3900" u="none" cap="none" strike="noStrike">
                <a:solidFill>
                  <a:srgbClr val="1F1E1E"/>
                </a:solidFill>
                <a:latin typeface="Alexandria"/>
                <a:ea typeface="Alexandria"/>
                <a:cs typeface="Alexandria"/>
                <a:sym typeface="Alexandria"/>
              </a:rPr>
              <a:t>Heuristic Functions: The Brain Behind A* Intelligence</a:t>
            </a:r>
            <a:endParaRPr b="0" i="0" sz="3900" u="none" cap="none" strike="noStrike"/>
          </a:p>
        </p:txBody>
      </p:sp>
      <p:sp>
        <p:nvSpPr>
          <p:cNvPr id="117" name="Google Shape;117;p17"/>
          <p:cNvSpPr/>
          <p:nvPr/>
        </p:nvSpPr>
        <p:spPr>
          <a:xfrm>
            <a:off x="758309" y="2884170"/>
            <a:ext cx="4244816" cy="4371618"/>
          </a:xfrm>
          <a:prstGeom prst="roundRect">
            <a:avLst>
              <a:gd fmla="val 2585" name="adj"/>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7"/>
          <p:cNvSpPr/>
          <p:nvPr/>
        </p:nvSpPr>
        <p:spPr>
          <a:xfrm>
            <a:off x="758309" y="2861310"/>
            <a:ext cx="4244816" cy="91440"/>
          </a:xfrm>
          <a:prstGeom prst="roundRect">
            <a:avLst>
              <a:gd fmla="val 87077" name="adj"/>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a:off x="2596396" y="2599849"/>
            <a:ext cx="568643" cy="568643"/>
          </a:xfrm>
          <a:prstGeom prst="roundRect">
            <a:avLst>
              <a:gd fmla="val 160804" name="adj"/>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a:off x="2767013" y="2742009"/>
            <a:ext cx="227409" cy="284321"/>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FFFFFF"/>
              </a:buClr>
              <a:buSzPts val="1750"/>
              <a:buFont typeface="Alexandria"/>
              <a:buNone/>
            </a:pPr>
            <a:r>
              <a:rPr b="0" i="0" lang="en-US" sz="1750" u="none" cap="none" strike="noStrike">
                <a:solidFill>
                  <a:srgbClr val="FFFFFF"/>
                </a:solidFill>
                <a:latin typeface="Alexandria"/>
                <a:ea typeface="Alexandria"/>
                <a:cs typeface="Alexandria"/>
                <a:sym typeface="Alexandria"/>
              </a:rPr>
              <a:t>1</a:t>
            </a:r>
            <a:endParaRPr b="0" i="0" sz="1750" u="none" cap="none" strike="noStrike"/>
          </a:p>
        </p:txBody>
      </p:sp>
      <p:sp>
        <p:nvSpPr>
          <p:cNvPr id="121" name="Google Shape;121;p17"/>
          <p:cNvSpPr/>
          <p:nvPr/>
        </p:nvSpPr>
        <p:spPr>
          <a:xfrm>
            <a:off x="970717" y="3358039"/>
            <a:ext cx="3133011" cy="311706"/>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3B3535"/>
              </a:buClr>
              <a:buSzPts val="1950"/>
              <a:buFont typeface="Alexandria"/>
              <a:buNone/>
            </a:pPr>
            <a:r>
              <a:rPr b="0" i="0" lang="en-US" sz="1950" u="none" cap="none" strike="noStrike">
                <a:solidFill>
                  <a:srgbClr val="3B3535"/>
                </a:solidFill>
                <a:latin typeface="Alexandria"/>
                <a:ea typeface="Alexandria"/>
                <a:cs typeface="Alexandria"/>
                <a:sym typeface="Alexandria"/>
              </a:rPr>
              <a:t>Misplaced Tiles Heuristic</a:t>
            </a:r>
            <a:endParaRPr b="0" i="0" sz="1950" u="none" cap="none" strike="noStrike"/>
          </a:p>
        </p:txBody>
      </p:sp>
      <p:sp>
        <p:nvSpPr>
          <p:cNvPr id="122" name="Google Shape;122;p17"/>
          <p:cNvSpPr/>
          <p:nvPr/>
        </p:nvSpPr>
        <p:spPr>
          <a:xfrm>
            <a:off x="970717" y="3783449"/>
            <a:ext cx="3820001" cy="909757"/>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Counts the number of tiles not in their goal positions. Simple to compute but less informative.</a:t>
            </a:r>
            <a:endParaRPr b="0" i="0" sz="1450" u="none" cap="none" strike="noStrike"/>
          </a:p>
        </p:txBody>
      </p:sp>
      <p:sp>
        <p:nvSpPr>
          <p:cNvPr id="123" name="Google Shape;123;p17"/>
          <p:cNvSpPr/>
          <p:nvPr/>
        </p:nvSpPr>
        <p:spPr>
          <a:xfrm>
            <a:off x="970717" y="4806910"/>
            <a:ext cx="3820001" cy="1213009"/>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1" i="0" lang="en-US" sz="1450" u="none" cap="none" strike="noStrike">
                <a:solidFill>
                  <a:srgbClr val="3B3535"/>
                </a:solidFill>
                <a:latin typeface="Sora"/>
                <a:ea typeface="Sora"/>
                <a:cs typeface="Sora"/>
                <a:sym typeface="Sora"/>
              </a:rPr>
              <a:t>Example:</a:t>
            </a:r>
            <a:r>
              <a:rPr b="0" i="0" lang="en-US" sz="1450" u="none" cap="none" strike="noStrike">
                <a:solidFill>
                  <a:srgbClr val="3B3535"/>
                </a:solidFill>
                <a:latin typeface="Sora"/>
                <a:ea typeface="Sora"/>
                <a:cs typeface="Sora"/>
                <a:sym typeface="Sora"/>
              </a:rPr>
              <a:t> If 3 tiles are out of place, h(n) = 3. This heuristic is admissible since we need at least 3 moves to solve the puzzle.</a:t>
            </a:r>
            <a:endParaRPr b="0" i="0" sz="1450" u="none" cap="none" strike="noStrike"/>
          </a:p>
        </p:txBody>
      </p:sp>
      <p:sp>
        <p:nvSpPr>
          <p:cNvPr id="124" name="Google Shape;124;p17"/>
          <p:cNvSpPr/>
          <p:nvPr/>
        </p:nvSpPr>
        <p:spPr>
          <a:xfrm>
            <a:off x="970717" y="6133624"/>
            <a:ext cx="3820001" cy="909757"/>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1" i="0" lang="en-US" sz="1450" u="none" cap="none" strike="noStrike">
                <a:solidFill>
                  <a:srgbClr val="3B3535"/>
                </a:solidFill>
                <a:latin typeface="Sora"/>
                <a:ea typeface="Sora"/>
                <a:cs typeface="Sora"/>
                <a:sym typeface="Sora"/>
              </a:rPr>
              <a:t>Pros:</a:t>
            </a:r>
            <a:r>
              <a:rPr b="0" i="0" lang="en-US" sz="1450" u="none" cap="none" strike="noStrike">
                <a:solidFill>
                  <a:srgbClr val="3B3535"/>
                </a:solidFill>
                <a:latin typeface="Sora"/>
                <a:ea typeface="Sora"/>
                <a:cs typeface="Sora"/>
                <a:sym typeface="Sora"/>
              </a:rPr>
              <a:t> Fast computation, low memory</a:t>
            </a:r>
            <a:r>
              <a:rPr b="1" i="0" lang="en-US" sz="1450" u="none" cap="none" strike="noStrike">
                <a:solidFill>
                  <a:srgbClr val="3B3535"/>
                </a:solidFill>
                <a:latin typeface="Sora"/>
                <a:ea typeface="Sora"/>
                <a:cs typeface="Sora"/>
                <a:sym typeface="Sora"/>
              </a:rPr>
              <a:t>Cons:</a:t>
            </a:r>
            <a:r>
              <a:rPr b="0" i="0" lang="en-US" sz="1450" u="none" cap="none" strike="noStrike">
                <a:solidFill>
                  <a:srgbClr val="3B3535"/>
                </a:solidFill>
                <a:latin typeface="Sora"/>
                <a:ea typeface="Sora"/>
                <a:cs typeface="Sora"/>
                <a:sym typeface="Sora"/>
              </a:rPr>
              <a:t> Underestimates actual cost, leading to more node expansions</a:t>
            </a:r>
            <a:endParaRPr b="0" i="0" sz="1450" u="none" cap="none" strike="noStrike"/>
          </a:p>
        </p:txBody>
      </p:sp>
      <p:sp>
        <p:nvSpPr>
          <p:cNvPr id="125" name="Google Shape;125;p17"/>
          <p:cNvSpPr/>
          <p:nvPr/>
        </p:nvSpPr>
        <p:spPr>
          <a:xfrm>
            <a:off x="5192673" y="2884170"/>
            <a:ext cx="4244935" cy="4371618"/>
          </a:xfrm>
          <a:prstGeom prst="roundRect">
            <a:avLst>
              <a:gd fmla="val 2585" name="adj"/>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7"/>
          <p:cNvSpPr/>
          <p:nvPr/>
        </p:nvSpPr>
        <p:spPr>
          <a:xfrm>
            <a:off x="5192673" y="2861310"/>
            <a:ext cx="4244935" cy="91440"/>
          </a:xfrm>
          <a:prstGeom prst="roundRect">
            <a:avLst>
              <a:gd fmla="val 87077" name="adj"/>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a:off x="7030760" y="2599849"/>
            <a:ext cx="568643" cy="568643"/>
          </a:xfrm>
          <a:prstGeom prst="roundRect">
            <a:avLst>
              <a:gd fmla="val 160804" name="adj"/>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p:nvPr/>
        </p:nvSpPr>
        <p:spPr>
          <a:xfrm>
            <a:off x="7201376" y="2742009"/>
            <a:ext cx="227409" cy="284321"/>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FFFFFF"/>
              </a:buClr>
              <a:buSzPts val="1750"/>
              <a:buFont typeface="Alexandria"/>
              <a:buNone/>
            </a:pPr>
            <a:r>
              <a:rPr b="0" i="0" lang="en-US" sz="1750" u="none" cap="none" strike="noStrike">
                <a:solidFill>
                  <a:srgbClr val="FFFFFF"/>
                </a:solidFill>
                <a:latin typeface="Alexandria"/>
                <a:ea typeface="Alexandria"/>
                <a:cs typeface="Alexandria"/>
                <a:sym typeface="Alexandria"/>
              </a:rPr>
              <a:t>2</a:t>
            </a:r>
            <a:endParaRPr b="0" i="0" sz="1750" u="none" cap="none" strike="noStrike"/>
          </a:p>
        </p:txBody>
      </p:sp>
      <p:sp>
        <p:nvSpPr>
          <p:cNvPr id="129" name="Google Shape;129;p17"/>
          <p:cNvSpPr/>
          <p:nvPr/>
        </p:nvSpPr>
        <p:spPr>
          <a:xfrm>
            <a:off x="5405080" y="3358039"/>
            <a:ext cx="3762732" cy="311706"/>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3B3535"/>
              </a:buClr>
              <a:buSzPts val="1950"/>
              <a:buFont typeface="Alexandria"/>
              <a:buNone/>
            </a:pPr>
            <a:r>
              <a:rPr b="0" i="0" lang="en-US" sz="1950" u="none" cap="none" strike="noStrike">
                <a:solidFill>
                  <a:srgbClr val="3B3535"/>
                </a:solidFill>
                <a:latin typeface="Alexandria"/>
                <a:ea typeface="Alexandria"/>
                <a:cs typeface="Alexandria"/>
                <a:sym typeface="Alexandria"/>
              </a:rPr>
              <a:t>Manhattan Distance Heuristic</a:t>
            </a:r>
            <a:endParaRPr b="0" i="0" sz="1950" u="none" cap="none" strike="noStrike"/>
          </a:p>
        </p:txBody>
      </p:sp>
      <p:sp>
        <p:nvSpPr>
          <p:cNvPr id="130" name="Google Shape;130;p17"/>
          <p:cNvSpPr/>
          <p:nvPr/>
        </p:nvSpPr>
        <p:spPr>
          <a:xfrm>
            <a:off x="5405080" y="3783449"/>
            <a:ext cx="3820120" cy="909757"/>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Calculates the sum of distances each tile must travel to reach its goal position (moving only horizontally and vertically).</a:t>
            </a:r>
            <a:endParaRPr b="0" i="0" sz="1450" u="none" cap="none" strike="noStrike"/>
          </a:p>
        </p:txBody>
      </p:sp>
      <p:sp>
        <p:nvSpPr>
          <p:cNvPr id="131" name="Google Shape;131;p17"/>
          <p:cNvSpPr/>
          <p:nvPr/>
        </p:nvSpPr>
        <p:spPr>
          <a:xfrm>
            <a:off x="5405080" y="4806910"/>
            <a:ext cx="3820120" cy="909757"/>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1" i="0" lang="en-US" sz="1450" u="none" cap="none" strike="noStrike">
                <a:solidFill>
                  <a:srgbClr val="3B3535"/>
                </a:solidFill>
                <a:latin typeface="Sora"/>
                <a:ea typeface="Sora"/>
                <a:cs typeface="Sora"/>
                <a:sym typeface="Sora"/>
              </a:rPr>
              <a:t>Example:</a:t>
            </a:r>
            <a:r>
              <a:rPr b="0" i="0" lang="en-US" sz="1450" u="none" cap="none" strike="noStrike">
                <a:solidFill>
                  <a:srgbClr val="3B3535"/>
                </a:solidFill>
                <a:latin typeface="Sora"/>
                <a:ea typeface="Sora"/>
                <a:cs typeface="Sora"/>
                <a:sym typeface="Sora"/>
              </a:rPr>
              <a:t> If tile 5 is at position (0,1) but should be at (1,2), its Manhattan distance is |0-1| + |1-2| = 2.</a:t>
            </a:r>
            <a:endParaRPr b="0" i="0" sz="1450" u="none" cap="none" strike="noStrike"/>
          </a:p>
        </p:txBody>
      </p:sp>
      <p:sp>
        <p:nvSpPr>
          <p:cNvPr id="132" name="Google Shape;132;p17"/>
          <p:cNvSpPr/>
          <p:nvPr/>
        </p:nvSpPr>
        <p:spPr>
          <a:xfrm>
            <a:off x="5405080" y="5830372"/>
            <a:ext cx="3820120" cy="1213009"/>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1" i="0" lang="en-US" sz="1450" u="none" cap="none" strike="noStrike">
                <a:solidFill>
                  <a:srgbClr val="3B3535"/>
                </a:solidFill>
                <a:latin typeface="Sora"/>
                <a:ea typeface="Sora"/>
                <a:cs typeface="Sora"/>
                <a:sym typeface="Sora"/>
              </a:rPr>
              <a:t>Pros:</a:t>
            </a:r>
            <a:r>
              <a:rPr b="0" i="0" lang="en-US" sz="1450" u="none" cap="none" strike="noStrike">
                <a:solidFill>
                  <a:srgbClr val="3B3535"/>
                </a:solidFill>
                <a:latin typeface="Sora"/>
                <a:ea typeface="Sora"/>
                <a:cs typeface="Sora"/>
                <a:sym typeface="Sora"/>
              </a:rPr>
              <a:t> More accurate estimate, fewer node expansions</a:t>
            </a:r>
            <a:r>
              <a:rPr b="1" i="0" lang="en-US" sz="1450" u="none" cap="none" strike="noStrike">
                <a:solidFill>
                  <a:srgbClr val="3B3535"/>
                </a:solidFill>
                <a:latin typeface="Sora"/>
                <a:ea typeface="Sora"/>
                <a:cs typeface="Sora"/>
                <a:sym typeface="Sora"/>
              </a:rPr>
              <a:t>Cons:</a:t>
            </a:r>
            <a:r>
              <a:rPr b="0" i="0" lang="en-US" sz="1450" u="none" cap="none" strike="noStrike">
                <a:solidFill>
                  <a:srgbClr val="3B3535"/>
                </a:solidFill>
                <a:latin typeface="Sora"/>
                <a:ea typeface="Sora"/>
                <a:cs typeface="Sora"/>
                <a:sym typeface="Sora"/>
              </a:rPr>
              <a:t> Slightly more computation per node</a:t>
            </a:r>
            <a:endParaRPr b="0" i="0" sz="1450" u="none" cap="none" strike="noStrike"/>
          </a:p>
        </p:txBody>
      </p:sp>
      <p:sp>
        <p:nvSpPr>
          <p:cNvPr id="133" name="Google Shape;133;p17"/>
          <p:cNvSpPr/>
          <p:nvPr/>
        </p:nvSpPr>
        <p:spPr>
          <a:xfrm>
            <a:off x="9627156" y="2884170"/>
            <a:ext cx="4244816" cy="4371618"/>
          </a:xfrm>
          <a:prstGeom prst="roundRect">
            <a:avLst>
              <a:gd fmla="val 2585" name="adj"/>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a:off x="9627156" y="2861310"/>
            <a:ext cx="4244816" cy="91440"/>
          </a:xfrm>
          <a:prstGeom prst="roundRect">
            <a:avLst>
              <a:gd fmla="val 87077" name="adj"/>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11465243" y="2599849"/>
            <a:ext cx="568643" cy="568643"/>
          </a:xfrm>
          <a:prstGeom prst="roundRect">
            <a:avLst>
              <a:gd fmla="val 160804" name="adj"/>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7"/>
          <p:cNvSpPr/>
          <p:nvPr/>
        </p:nvSpPr>
        <p:spPr>
          <a:xfrm>
            <a:off x="11635859" y="2742009"/>
            <a:ext cx="227409" cy="284321"/>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FFFFFF"/>
              </a:buClr>
              <a:buSzPts val="1750"/>
              <a:buFont typeface="Alexandria"/>
              <a:buNone/>
            </a:pPr>
            <a:r>
              <a:rPr b="0" i="0" lang="en-US" sz="1750" u="none" cap="none" strike="noStrike">
                <a:solidFill>
                  <a:srgbClr val="FFFFFF"/>
                </a:solidFill>
                <a:latin typeface="Alexandria"/>
                <a:ea typeface="Alexandria"/>
                <a:cs typeface="Alexandria"/>
                <a:sym typeface="Alexandria"/>
              </a:rPr>
              <a:t>3</a:t>
            </a:r>
            <a:endParaRPr b="0" i="0" sz="1750" u="none" cap="none" strike="noStrike"/>
          </a:p>
        </p:txBody>
      </p:sp>
      <p:sp>
        <p:nvSpPr>
          <p:cNvPr id="137" name="Google Shape;137;p17"/>
          <p:cNvSpPr/>
          <p:nvPr/>
        </p:nvSpPr>
        <p:spPr>
          <a:xfrm>
            <a:off x="9839563" y="3358039"/>
            <a:ext cx="3236476" cy="311706"/>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3B3535"/>
              </a:buClr>
              <a:buSzPts val="1950"/>
              <a:buFont typeface="Alexandria"/>
              <a:buNone/>
            </a:pPr>
            <a:r>
              <a:rPr b="0" i="0" lang="en-US" sz="1950" u="none" cap="none" strike="noStrike">
                <a:solidFill>
                  <a:srgbClr val="3B3535"/>
                </a:solidFill>
                <a:latin typeface="Alexandria"/>
                <a:ea typeface="Alexandria"/>
                <a:cs typeface="Alexandria"/>
                <a:sym typeface="Alexandria"/>
              </a:rPr>
              <a:t>Performance Comparison</a:t>
            </a:r>
            <a:endParaRPr b="0" i="0" sz="1950" u="none" cap="none" strike="noStrike"/>
          </a:p>
        </p:txBody>
      </p:sp>
      <p:sp>
        <p:nvSpPr>
          <p:cNvPr id="138" name="Google Shape;138;p17"/>
          <p:cNvSpPr/>
          <p:nvPr/>
        </p:nvSpPr>
        <p:spPr>
          <a:xfrm>
            <a:off x="9839563" y="3783449"/>
            <a:ext cx="3820001" cy="1213009"/>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Manhattan distance typically reduces the search space by 50-70% compared to misplaced tiles for most puzzle configurations.</a:t>
            </a:r>
            <a:endParaRPr b="0" i="0" sz="1450" u="none" cap="none" strike="noStrike"/>
          </a:p>
        </p:txBody>
      </p:sp>
      <p:sp>
        <p:nvSpPr>
          <p:cNvPr id="139" name="Google Shape;139;p17"/>
          <p:cNvSpPr/>
          <p:nvPr/>
        </p:nvSpPr>
        <p:spPr>
          <a:xfrm>
            <a:off x="9839563" y="5110163"/>
            <a:ext cx="3820001" cy="1213009"/>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3B3535"/>
              </a:buClr>
              <a:buSzPts val="1450"/>
              <a:buFont typeface="Sora"/>
              <a:buNone/>
            </a:pPr>
            <a:r>
              <a:rPr b="0" i="0" lang="en-US" sz="1450" u="none" cap="none" strike="noStrike">
                <a:solidFill>
                  <a:srgbClr val="3B3535"/>
                </a:solidFill>
                <a:latin typeface="Sora"/>
                <a:ea typeface="Sora"/>
                <a:cs typeface="Sora"/>
                <a:sym typeface="Sora"/>
              </a:rPr>
              <a:t>Both heuristics are </a:t>
            </a:r>
            <a:r>
              <a:rPr b="1" i="0" lang="en-US" sz="1450" u="none" cap="none" strike="noStrike">
                <a:solidFill>
                  <a:srgbClr val="1A2D7A"/>
                </a:solidFill>
                <a:latin typeface="Sora"/>
                <a:ea typeface="Sora"/>
                <a:cs typeface="Sora"/>
                <a:sym typeface="Sora"/>
              </a:rPr>
              <a:t>admissible</a:t>
            </a:r>
            <a:r>
              <a:rPr b="0" i="0" lang="en-US" sz="1450" u="none" cap="none" strike="noStrike">
                <a:solidFill>
                  <a:srgbClr val="3B3535"/>
                </a:solidFill>
                <a:latin typeface="Sora"/>
                <a:ea typeface="Sora"/>
                <a:cs typeface="Sora"/>
                <a:sym typeface="Sora"/>
              </a:rPr>
              <a:t> (never overestimate) and </a:t>
            </a:r>
            <a:r>
              <a:rPr b="1" i="0" lang="en-US" sz="1450" u="none" cap="none" strike="noStrike">
                <a:solidFill>
                  <a:srgbClr val="1A2D7A"/>
                </a:solidFill>
                <a:latin typeface="Sora"/>
                <a:ea typeface="Sora"/>
                <a:cs typeface="Sora"/>
                <a:sym typeface="Sora"/>
              </a:rPr>
              <a:t>consistent</a:t>
            </a:r>
            <a:r>
              <a:rPr b="0" i="0" lang="en-US" sz="1450" u="none" cap="none" strike="noStrike">
                <a:solidFill>
                  <a:srgbClr val="3B3535"/>
                </a:solidFill>
                <a:latin typeface="Sora"/>
                <a:ea typeface="Sora"/>
                <a:cs typeface="Sora"/>
                <a:sym typeface="Sora"/>
              </a:rPr>
              <a:t> (satisfy triangle inequality), ensuring A* optimality.</a:t>
            </a:r>
            <a:endParaRPr b="0" i="0" sz="1450" u="none" cap="none" strike="noStrike"/>
          </a:p>
        </p:txBody>
      </p:sp>
      <p:pic>
        <p:nvPicPr>
          <p:cNvPr id="140" name="Google Shape;140;p17"/>
          <p:cNvPicPr preferRelativeResize="0"/>
          <p:nvPr/>
        </p:nvPicPr>
        <p:blipFill>
          <a:blip r:embed="rId3">
            <a:alphaModFix/>
          </a:blip>
          <a:stretch>
            <a:fillRect/>
          </a:stretch>
        </p:blipFill>
        <p:spPr>
          <a:xfrm>
            <a:off x="12837350" y="7605150"/>
            <a:ext cx="1695450" cy="624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8"/>
          <p:cNvSpPr/>
          <p:nvPr/>
        </p:nvSpPr>
        <p:spPr>
          <a:xfrm>
            <a:off x="699968" y="748784"/>
            <a:ext cx="6919198" cy="374094"/>
          </a:xfrm>
          <a:prstGeom prst="rect">
            <a:avLst/>
          </a:prstGeom>
          <a:noFill/>
          <a:ln>
            <a:noFill/>
          </a:ln>
        </p:spPr>
        <p:txBody>
          <a:bodyPr anchorCtr="0" anchor="t" bIns="0" lIns="0" spcFirstLastPara="1" rIns="0" wrap="square" tIns="0">
            <a:noAutofit/>
          </a:bodyPr>
          <a:lstStyle/>
          <a:p>
            <a:pPr indent="0" lvl="0" marL="0" marR="0" rtl="0" algn="l">
              <a:lnSpc>
                <a:spcPct val="123404"/>
              </a:lnSpc>
              <a:spcBef>
                <a:spcPts val="0"/>
              </a:spcBef>
              <a:spcAft>
                <a:spcPts val="0"/>
              </a:spcAft>
              <a:buClr>
                <a:srgbClr val="1F1E1E"/>
              </a:buClr>
              <a:buSzPts val="2350"/>
              <a:buFont typeface="Alexandria"/>
              <a:buNone/>
            </a:pPr>
            <a:r>
              <a:rPr b="0" i="0" lang="en-US" sz="2350" u="none" cap="none" strike="noStrike">
                <a:solidFill>
                  <a:srgbClr val="1F1E1E"/>
                </a:solidFill>
                <a:latin typeface="Alexandria"/>
                <a:ea typeface="Alexandria"/>
                <a:cs typeface="Alexandria"/>
                <a:sym typeface="Alexandria"/>
              </a:rPr>
              <a:t>Algorithm Workflow: Step-by-Step A* Process</a:t>
            </a:r>
            <a:endParaRPr b="0" i="0" sz="2350" u="none" cap="none" strike="noStrike"/>
          </a:p>
        </p:txBody>
      </p:sp>
      <p:sp>
        <p:nvSpPr>
          <p:cNvPr id="147" name="Google Shape;147;p18"/>
          <p:cNvSpPr/>
          <p:nvPr/>
        </p:nvSpPr>
        <p:spPr>
          <a:xfrm>
            <a:off x="699968" y="1421368"/>
            <a:ext cx="113705" cy="142161"/>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Alexandria"/>
              <a:buNone/>
            </a:pPr>
            <a:r>
              <a:rPr b="0" i="0" lang="en-US" sz="850" u="none" cap="none" strike="noStrike">
                <a:solidFill>
                  <a:srgbClr val="3B3535"/>
                </a:solidFill>
                <a:latin typeface="Alexandria"/>
                <a:ea typeface="Alexandria"/>
                <a:cs typeface="Alexandria"/>
                <a:sym typeface="Alexandria"/>
              </a:rPr>
              <a:t>01</a:t>
            </a:r>
            <a:endParaRPr b="0" i="0" sz="850" u="none" cap="none" strike="noStrike"/>
          </a:p>
        </p:txBody>
      </p:sp>
      <p:sp>
        <p:nvSpPr>
          <p:cNvPr id="148" name="Google Shape;148;p18"/>
          <p:cNvSpPr/>
          <p:nvPr/>
        </p:nvSpPr>
        <p:spPr>
          <a:xfrm>
            <a:off x="699968" y="1599367"/>
            <a:ext cx="5801082" cy="15240"/>
          </a:xfrm>
          <a:prstGeom prst="rect">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699968" y="1686639"/>
            <a:ext cx="1496616" cy="187047"/>
          </a:xfrm>
          <a:prstGeom prst="rect">
            <a:avLst/>
          </a:prstGeom>
          <a:noFill/>
          <a:ln>
            <a:noFill/>
          </a:ln>
        </p:spPr>
        <p:txBody>
          <a:bodyPr anchorCtr="0" anchor="t" bIns="0" lIns="0" spcFirstLastPara="1" rIns="0" wrap="square" tIns="0">
            <a:noAutofit/>
          </a:bodyPr>
          <a:lstStyle/>
          <a:p>
            <a:pPr indent="0" lvl="0" marL="0" marR="0" rtl="0" algn="l">
              <a:lnSpc>
                <a:spcPct val="126086"/>
              </a:lnSpc>
              <a:spcBef>
                <a:spcPts val="0"/>
              </a:spcBef>
              <a:spcAft>
                <a:spcPts val="0"/>
              </a:spcAft>
              <a:buClr>
                <a:srgbClr val="3B3535"/>
              </a:buClr>
              <a:buSzPts val="1150"/>
              <a:buFont typeface="Alexandria"/>
              <a:buNone/>
            </a:pPr>
            <a:r>
              <a:rPr b="0" i="0" lang="en-US" sz="1150" u="none" cap="none" strike="noStrike">
                <a:solidFill>
                  <a:srgbClr val="3B3535"/>
                </a:solidFill>
                <a:latin typeface="Alexandria"/>
                <a:ea typeface="Alexandria"/>
                <a:cs typeface="Alexandria"/>
                <a:sym typeface="Alexandria"/>
              </a:rPr>
              <a:t>Initialize</a:t>
            </a:r>
            <a:endParaRPr b="0" i="0" sz="1150" u="none" cap="none" strike="noStrike"/>
          </a:p>
        </p:txBody>
      </p:sp>
      <p:sp>
        <p:nvSpPr>
          <p:cNvPr id="150" name="Google Shape;150;p18"/>
          <p:cNvSpPr/>
          <p:nvPr/>
        </p:nvSpPr>
        <p:spPr>
          <a:xfrm>
            <a:off x="699968" y="1987391"/>
            <a:ext cx="5801082" cy="181928"/>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Sora"/>
              <a:buNone/>
            </a:pPr>
            <a:r>
              <a:rPr b="0" i="0" lang="en-US" sz="850" u="none" cap="none" strike="noStrike">
                <a:solidFill>
                  <a:srgbClr val="3B3535"/>
                </a:solidFill>
                <a:latin typeface="Sora"/>
                <a:ea typeface="Sora"/>
                <a:cs typeface="Sora"/>
                <a:sym typeface="Sora"/>
              </a:rPr>
              <a:t>Create priority queue (min-heap) and add the initial state with f(n) = g(n) + h(n). Set g(start) = 0.</a:t>
            </a:r>
            <a:endParaRPr b="0" i="0" sz="850" u="none" cap="none" strike="noStrike"/>
          </a:p>
        </p:txBody>
      </p:sp>
      <p:sp>
        <p:nvSpPr>
          <p:cNvPr id="151" name="Google Shape;151;p18"/>
          <p:cNvSpPr/>
          <p:nvPr/>
        </p:nvSpPr>
        <p:spPr>
          <a:xfrm>
            <a:off x="699968" y="2368272"/>
            <a:ext cx="113705" cy="142161"/>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Alexandria"/>
              <a:buNone/>
            </a:pPr>
            <a:r>
              <a:rPr b="0" i="0" lang="en-US" sz="850" u="none" cap="none" strike="noStrike">
                <a:solidFill>
                  <a:srgbClr val="3B3535"/>
                </a:solidFill>
                <a:latin typeface="Alexandria"/>
                <a:ea typeface="Alexandria"/>
                <a:cs typeface="Alexandria"/>
                <a:sym typeface="Alexandria"/>
              </a:rPr>
              <a:t>02</a:t>
            </a:r>
            <a:endParaRPr b="0" i="0" sz="850" u="none" cap="none" strike="noStrike"/>
          </a:p>
        </p:txBody>
      </p:sp>
      <p:sp>
        <p:nvSpPr>
          <p:cNvPr id="152" name="Google Shape;152;p18"/>
          <p:cNvSpPr/>
          <p:nvPr/>
        </p:nvSpPr>
        <p:spPr>
          <a:xfrm>
            <a:off x="699968" y="2546271"/>
            <a:ext cx="5801082" cy="15240"/>
          </a:xfrm>
          <a:prstGeom prst="rect">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8"/>
          <p:cNvSpPr/>
          <p:nvPr/>
        </p:nvSpPr>
        <p:spPr>
          <a:xfrm>
            <a:off x="699968" y="2633543"/>
            <a:ext cx="1496616" cy="187047"/>
          </a:xfrm>
          <a:prstGeom prst="rect">
            <a:avLst/>
          </a:prstGeom>
          <a:noFill/>
          <a:ln>
            <a:noFill/>
          </a:ln>
        </p:spPr>
        <p:txBody>
          <a:bodyPr anchorCtr="0" anchor="t" bIns="0" lIns="0" spcFirstLastPara="1" rIns="0" wrap="square" tIns="0">
            <a:noAutofit/>
          </a:bodyPr>
          <a:lstStyle/>
          <a:p>
            <a:pPr indent="0" lvl="0" marL="0" marR="0" rtl="0" algn="l">
              <a:lnSpc>
                <a:spcPct val="126086"/>
              </a:lnSpc>
              <a:spcBef>
                <a:spcPts val="0"/>
              </a:spcBef>
              <a:spcAft>
                <a:spcPts val="0"/>
              </a:spcAft>
              <a:buClr>
                <a:srgbClr val="3B3535"/>
              </a:buClr>
              <a:buSzPts val="1150"/>
              <a:buFont typeface="Alexandria"/>
              <a:buNone/>
            </a:pPr>
            <a:r>
              <a:rPr b="0" i="0" lang="en-US" sz="1150" u="none" cap="none" strike="noStrike">
                <a:solidFill>
                  <a:srgbClr val="3B3535"/>
                </a:solidFill>
                <a:latin typeface="Alexandria"/>
                <a:ea typeface="Alexandria"/>
                <a:cs typeface="Alexandria"/>
                <a:sym typeface="Alexandria"/>
              </a:rPr>
              <a:t>Select Node</a:t>
            </a:r>
            <a:endParaRPr b="0" i="0" sz="1150" u="none" cap="none" strike="noStrike"/>
          </a:p>
        </p:txBody>
      </p:sp>
      <p:sp>
        <p:nvSpPr>
          <p:cNvPr id="154" name="Google Shape;154;p18"/>
          <p:cNvSpPr/>
          <p:nvPr/>
        </p:nvSpPr>
        <p:spPr>
          <a:xfrm>
            <a:off x="699968" y="2934295"/>
            <a:ext cx="5801082" cy="181928"/>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Sora"/>
              <a:buNone/>
            </a:pPr>
            <a:r>
              <a:rPr b="0" i="0" lang="en-US" sz="850" u="none" cap="none" strike="noStrike">
                <a:solidFill>
                  <a:srgbClr val="3B3535"/>
                </a:solidFill>
                <a:latin typeface="Sora"/>
                <a:ea typeface="Sora"/>
                <a:cs typeface="Sora"/>
                <a:sym typeface="Sora"/>
              </a:rPr>
              <a:t>Remove the node with lowest f(n) value from the priority queue. This is our most promising candidate.</a:t>
            </a:r>
            <a:endParaRPr b="0" i="0" sz="850" u="none" cap="none" strike="noStrike"/>
          </a:p>
        </p:txBody>
      </p:sp>
      <p:sp>
        <p:nvSpPr>
          <p:cNvPr id="155" name="Google Shape;155;p18"/>
          <p:cNvSpPr/>
          <p:nvPr/>
        </p:nvSpPr>
        <p:spPr>
          <a:xfrm>
            <a:off x="699968" y="3315176"/>
            <a:ext cx="113705" cy="142161"/>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Alexandria"/>
              <a:buNone/>
            </a:pPr>
            <a:r>
              <a:rPr b="0" i="0" lang="en-US" sz="850" u="none" cap="none" strike="noStrike">
                <a:solidFill>
                  <a:srgbClr val="3B3535"/>
                </a:solidFill>
                <a:latin typeface="Alexandria"/>
                <a:ea typeface="Alexandria"/>
                <a:cs typeface="Alexandria"/>
                <a:sym typeface="Alexandria"/>
              </a:rPr>
              <a:t>03</a:t>
            </a:r>
            <a:endParaRPr b="0" i="0" sz="850" u="none" cap="none" strike="noStrike"/>
          </a:p>
        </p:txBody>
      </p:sp>
      <p:sp>
        <p:nvSpPr>
          <p:cNvPr id="156" name="Google Shape;156;p18"/>
          <p:cNvSpPr/>
          <p:nvPr/>
        </p:nvSpPr>
        <p:spPr>
          <a:xfrm>
            <a:off x="699968" y="3493175"/>
            <a:ext cx="5801082" cy="15240"/>
          </a:xfrm>
          <a:prstGeom prst="rect">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8"/>
          <p:cNvSpPr/>
          <p:nvPr/>
        </p:nvSpPr>
        <p:spPr>
          <a:xfrm>
            <a:off x="699968" y="3580448"/>
            <a:ext cx="1496616" cy="187047"/>
          </a:xfrm>
          <a:prstGeom prst="rect">
            <a:avLst/>
          </a:prstGeom>
          <a:noFill/>
          <a:ln>
            <a:noFill/>
          </a:ln>
        </p:spPr>
        <p:txBody>
          <a:bodyPr anchorCtr="0" anchor="t" bIns="0" lIns="0" spcFirstLastPara="1" rIns="0" wrap="square" tIns="0">
            <a:noAutofit/>
          </a:bodyPr>
          <a:lstStyle/>
          <a:p>
            <a:pPr indent="0" lvl="0" marL="0" marR="0" rtl="0" algn="l">
              <a:lnSpc>
                <a:spcPct val="126086"/>
              </a:lnSpc>
              <a:spcBef>
                <a:spcPts val="0"/>
              </a:spcBef>
              <a:spcAft>
                <a:spcPts val="0"/>
              </a:spcAft>
              <a:buClr>
                <a:srgbClr val="3B3535"/>
              </a:buClr>
              <a:buSzPts val="1150"/>
              <a:buFont typeface="Alexandria"/>
              <a:buNone/>
            </a:pPr>
            <a:r>
              <a:rPr b="0" i="0" lang="en-US" sz="1150" u="none" cap="none" strike="noStrike">
                <a:solidFill>
                  <a:srgbClr val="3B3535"/>
                </a:solidFill>
                <a:latin typeface="Alexandria"/>
                <a:ea typeface="Alexandria"/>
                <a:cs typeface="Alexandria"/>
                <a:sym typeface="Alexandria"/>
              </a:rPr>
              <a:t>Goal Check</a:t>
            </a:r>
            <a:endParaRPr b="0" i="0" sz="1150" u="none" cap="none" strike="noStrike"/>
          </a:p>
        </p:txBody>
      </p:sp>
      <p:sp>
        <p:nvSpPr>
          <p:cNvPr id="158" name="Google Shape;158;p18"/>
          <p:cNvSpPr/>
          <p:nvPr/>
        </p:nvSpPr>
        <p:spPr>
          <a:xfrm>
            <a:off x="699968" y="3881199"/>
            <a:ext cx="5801082" cy="181928"/>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Sora"/>
              <a:buNone/>
            </a:pPr>
            <a:r>
              <a:rPr b="0" i="0" lang="en-US" sz="850" u="none" cap="none" strike="noStrike">
                <a:solidFill>
                  <a:srgbClr val="3B3535"/>
                </a:solidFill>
                <a:latin typeface="Sora"/>
                <a:ea typeface="Sora"/>
                <a:cs typeface="Sora"/>
                <a:sym typeface="Sora"/>
              </a:rPr>
              <a:t>If selected node matches goal state, reconstruct the solution path and terminate successfully.</a:t>
            </a:r>
            <a:endParaRPr b="0" i="0" sz="850" u="none" cap="none" strike="noStrike"/>
          </a:p>
        </p:txBody>
      </p:sp>
      <p:sp>
        <p:nvSpPr>
          <p:cNvPr id="159" name="Google Shape;159;p18"/>
          <p:cNvSpPr/>
          <p:nvPr/>
        </p:nvSpPr>
        <p:spPr>
          <a:xfrm>
            <a:off x="699968" y="4262080"/>
            <a:ext cx="113705" cy="142161"/>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Alexandria"/>
              <a:buNone/>
            </a:pPr>
            <a:r>
              <a:rPr b="0" i="0" lang="en-US" sz="850" u="none" cap="none" strike="noStrike">
                <a:solidFill>
                  <a:srgbClr val="3B3535"/>
                </a:solidFill>
                <a:latin typeface="Alexandria"/>
                <a:ea typeface="Alexandria"/>
                <a:cs typeface="Alexandria"/>
                <a:sym typeface="Alexandria"/>
              </a:rPr>
              <a:t>04</a:t>
            </a:r>
            <a:endParaRPr b="0" i="0" sz="850" u="none" cap="none" strike="noStrike"/>
          </a:p>
        </p:txBody>
      </p:sp>
      <p:sp>
        <p:nvSpPr>
          <p:cNvPr id="160" name="Google Shape;160;p18"/>
          <p:cNvSpPr/>
          <p:nvPr/>
        </p:nvSpPr>
        <p:spPr>
          <a:xfrm>
            <a:off x="699968" y="4440079"/>
            <a:ext cx="5801082" cy="15240"/>
          </a:xfrm>
          <a:prstGeom prst="rect">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a:off x="699968" y="4527352"/>
            <a:ext cx="1496616" cy="187047"/>
          </a:xfrm>
          <a:prstGeom prst="rect">
            <a:avLst/>
          </a:prstGeom>
          <a:noFill/>
          <a:ln>
            <a:noFill/>
          </a:ln>
        </p:spPr>
        <p:txBody>
          <a:bodyPr anchorCtr="0" anchor="t" bIns="0" lIns="0" spcFirstLastPara="1" rIns="0" wrap="square" tIns="0">
            <a:noAutofit/>
          </a:bodyPr>
          <a:lstStyle/>
          <a:p>
            <a:pPr indent="0" lvl="0" marL="0" marR="0" rtl="0" algn="l">
              <a:lnSpc>
                <a:spcPct val="126086"/>
              </a:lnSpc>
              <a:spcBef>
                <a:spcPts val="0"/>
              </a:spcBef>
              <a:spcAft>
                <a:spcPts val="0"/>
              </a:spcAft>
              <a:buClr>
                <a:srgbClr val="3B3535"/>
              </a:buClr>
              <a:buSzPts val="1150"/>
              <a:buFont typeface="Alexandria"/>
              <a:buNone/>
            </a:pPr>
            <a:r>
              <a:rPr b="0" i="0" lang="en-US" sz="1150" u="none" cap="none" strike="noStrike">
                <a:solidFill>
                  <a:srgbClr val="3B3535"/>
                </a:solidFill>
                <a:latin typeface="Alexandria"/>
                <a:ea typeface="Alexandria"/>
                <a:cs typeface="Alexandria"/>
                <a:sym typeface="Alexandria"/>
              </a:rPr>
              <a:t>Expand</a:t>
            </a:r>
            <a:endParaRPr b="0" i="0" sz="1150" u="none" cap="none" strike="noStrike"/>
          </a:p>
        </p:txBody>
      </p:sp>
      <p:sp>
        <p:nvSpPr>
          <p:cNvPr id="162" name="Google Shape;162;p18"/>
          <p:cNvSpPr/>
          <p:nvPr/>
        </p:nvSpPr>
        <p:spPr>
          <a:xfrm>
            <a:off x="699968" y="4828103"/>
            <a:ext cx="5801082" cy="363855"/>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Sora"/>
              <a:buNone/>
            </a:pPr>
            <a:r>
              <a:rPr b="0" i="0" lang="en-US" sz="850" u="none" cap="none" strike="noStrike">
                <a:solidFill>
                  <a:srgbClr val="3B3535"/>
                </a:solidFill>
                <a:latin typeface="Sora"/>
                <a:ea typeface="Sora"/>
                <a:cs typeface="Sora"/>
                <a:sym typeface="Sora"/>
              </a:rPr>
              <a:t>Generate all valid successor states by moving the empty tile in possible directions (up, down, left, right).</a:t>
            </a:r>
            <a:endParaRPr b="0" i="0" sz="850" u="none" cap="none" strike="noStrike"/>
          </a:p>
        </p:txBody>
      </p:sp>
      <p:sp>
        <p:nvSpPr>
          <p:cNvPr id="163" name="Google Shape;163;p18"/>
          <p:cNvSpPr/>
          <p:nvPr/>
        </p:nvSpPr>
        <p:spPr>
          <a:xfrm>
            <a:off x="699968" y="5390912"/>
            <a:ext cx="113705" cy="142161"/>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Alexandria"/>
              <a:buNone/>
            </a:pPr>
            <a:r>
              <a:rPr b="0" i="0" lang="en-US" sz="850" u="none" cap="none" strike="noStrike">
                <a:solidFill>
                  <a:srgbClr val="3B3535"/>
                </a:solidFill>
                <a:latin typeface="Alexandria"/>
                <a:ea typeface="Alexandria"/>
                <a:cs typeface="Alexandria"/>
                <a:sym typeface="Alexandria"/>
              </a:rPr>
              <a:t>05</a:t>
            </a:r>
            <a:endParaRPr b="0" i="0" sz="850" u="none" cap="none" strike="noStrike"/>
          </a:p>
        </p:txBody>
      </p:sp>
      <p:sp>
        <p:nvSpPr>
          <p:cNvPr id="164" name="Google Shape;164;p18"/>
          <p:cNvSpPr/>
          <p:nvPr/>
        </p:nvSpPr>
        <p:spPr>
          <a:xfrm>
            <a:off x="699968" y="5568910"/>
            <a:ext cx="5801082" cy="15240"/>
          </a:xfrm>
          <a:prstGeom prst="rect">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8"/>
          <p:cNvSpPr/>
          <p:nvPr/>
        </p:nvSpPr>
        <p:spPr>
          <a:xfrm>
            <a:off x="699968" y="5656183"/>
            <a:ext cx="1496616" cy="187047"/>
          </a:xfrm>
          <a:prstGeom prst="rect">
            <a:avLst/>
          </a:prstGeom>
          <a:noFill/>
          <a:ln>
            <a:noFill/>
          </a:ln>
        </p:spPr>
        <p:txBody>
          <a:bodyPr anchorCtr="0" anchor="t" bIns="0" lIns="0" spcFirstLastPara="1" rIns="0" wrap="square" tIns="0">
            <a:noAutofit/>
          </a:bodyPr>
          <a:lstStyle/>
          <a:p>
            <a:pPr indent="0" lvl="0" marL="0" marR="0" rtl="0" algn="l">
              <a:lnSpc>
                <a:spcPct val="126086"/>
              </a:lnSpc>
              <a:spcBef>
                <a:spcPts val="0"/>
              </a:spcBef>
              <a:spcAft>
                <a:spcPts val="0"/>
              </a:spcAft>
              <a:buClr>
                <a:srgbClr val="3B3535"/>
              </a:buClr>
              <a:buSzPts val="1150"/>
              <a:buFont typeface="Alexandria"/>
              <a:buNone/>
            </a:pPr>
            <a:r>
              <a:rPr b="0" i="0" lang="en-US" sz="1150" u="none" cap="none" strike="noStrike">
                <a:solidFill>
                  <a:srgbClr val="3B3535"/>
                </a:solidFill>
                <a:latin typeface="Alexandria"/>
                <a:ea typeface="Alexandria"/>
                <a:cs typeface="Alexandria"/>
                <a:sym typeface="Alexandria"/>
              </a:rPr>
              <a:t>Evaluate</a:t>
            </a:r>
            <a:endParaRPr b="0" i="0" sz="1150" u="none" cap="none" strike="noStrike"/>
          </a:p>
        </p:txBody>
      </p:sp>
      <p:sp>
        <p:nvSpPr>
          <p:cNvPr id="166" name="Google Shape;166;p18"/>
          <p:cNvSpPr/>
          <p:nvPr/>
        </p:nvSpPr>
        <p:spPr>
          <a:xfrm>
            <a:off x="699968" y="5956935"/>
            <a:ext cx="5801082" cy="363855"/>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Sora"/>
              <a:buNone/>
            </a:pPr>
            <a:r>
              <a:rPr b="0" i="0" lang="en-US" sz="850" u="none" cap="none" strike="noStrike">
                <a:solidFill>
                  <a:srgbClr val="3B3535"/>
                </a:solidFill>
                <a:latin typeface="Sora"/>
                <a:ea typeface="Sora"/>
                <a:cs typeface="Sora"/>
                <a:sym typeface="Sora"/>
              </a:rPr>
              <a:t>For each successor, calculate g(n) = parent_g + 1 and h(n) using chosen heuristic. Add to queue if not visited or if better path found.</a:t>
            </a:r>
            <a:endParaRPr b="0" i="0" sz="850" u="none" cap="none" strike="noStrike"/>
          </a:p>
        </p:txBody>
      </p:sp>
      <p:sp>
        <p:nvSpPr>
          <p:cNvPr id="167" name="Google Shape;167;p18"/>
          <p:cNvSpPr/>
          <p:nvPr/>
        </p:nvSpPr>
        <p:spPr>
          <a:xfrm>
            <a:off x="699968" y="6519743"/>
            <a:ext cx="113705" cy="142161"/>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Alexandria"/>
              <a:buNone/>
            </a:pPr>
            <a:r>
              <a:rPr b="0" i="0" lang="en-US" sz="850" u="none" cap="none" strike="noStrike">
                <a:solidFill>
                  <a:srgbClr val="3B3535"/>
                </a:solidFill>
                <a:latin typeface="Alexandria"/>
                <a:ea typeface="Alexandria"/>
                <a:cs typeface="Alexandria"/>
                <a:sym typeface="Alexandria"/>
              </a:rPr>
              <a:t>06</a:t>
            </a:r>
            <a:endParaRPr b="0" i="0" sz="850" u="none" cap="none" strike="noStrike"/>
          </a:p>
        </p:txBody>
      </p:sp>
      <p:sp>
        <p:nvSpPr>
          <p:cNvPr id="168" name="Google Shape;168;p18"/>
          <p:cNvSpPr/>
          <p:nvPr/>
        </p:nvSpPr>
        <p:spPr>
          <a:xfrm>
            <a:off x="699968" y="6697742"/>
            <a:ext cx="5801082" cy="15240"/>
          </a:xfrm>
          <a:prstGeom prst="rect">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8"/>
          <p:cNvSpPr/>
          <p:nvPr/>
        </p:nvSpPr>
        <p:spPr>
          <a:xfrm>
            <a:off x="699968" y="6785015"/>
            <a:ext cx="1496616" cy="187047"/>
          </a:xfrm>
          <a:prstGeom prst="rect">
            <a:avLst/>
          </a:prstGeom>
          <a:noFill/>
          <a:ln>
            <a:noFill/>
          </a:ln>
        </p:spPr>
        <p:txBody>
          <a:bodyPr anchorCtr="0" anchor="t" bIns="0" lIns="0" spcFirstLastPara="1" rIns="0" wrap="square" tIns="0">
            <a:noAutofit/>
          </a:bodyPr>
          <a:lstStyle/>
          <a:p>
            <a:pPr indent="0" lvl="0" marL="0" marR="0" rtl="0" algn="l">
              <a:lnSpc>
                <a:spcPct val="126086"/>
              </a:lnSpc>
              <a:spcBef>
                <a:spcPts val="0"/>
              </a:spcBef>
              <a:spcAft>
                <a:spcPts val="0"/>
              </a:spcAft>
              <a:buClr>
                <a:srgbClr val="3B3535"/>
              </a:buClr>
              <a:buSzPts val="1150"/>
              <a:buFont typeface="Alexandria"/>
              <a:buNone/>
            </a:pPr>
            <a:r>
              <a:rPr b="0" i="0" lang="en-US" sz="1150" u="none" cap="none" strike="noStrike">
                <a:solidFill>
                  <a:srgbClr val="3B3535"/>
                </a:solidFill>
                <a:latin typeface="Alexandria"/>
                <a:ea typeface="Alexandria"/>
                <a:cs typeface="Alexandria"/>
                <a:sym typeface="Alexandria"/>
              </a:rPr>
              <a:t>Repeat</a:t>
            </a:r>
            <a:endParaRPr b="0" i="0" sz="1150" u="none" cap="none" strike="noStrike"/>
          </a:p>
        </p:txBody>
      </p:sp>
      <p:sp>
        <p:nvSpPr>
          <p:cNvPr id="170" name="Google Shape;170;p18"/>
          <p:cNvSpPr/>
          <p:nvPr/>
        </p:nvSpPr>
        <p:spPr>
          <a:xfrm>
            <a:off x="699968" y="7085767"/>
            <a:ext cx="5801082" cy="181928"/>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3B3535"/>
              </a:buClr>
              <a:buSzPts val="850"/>
              <a:buFont typeface="Sora"/>
              <a:buNone/>
            </a:pPr>
            <a:r>
              <a:rPr b="0" i="0" lang="en-US" sz="850" u="none" cap="none" strike="noStrike">
                <a:solidFill>
                  <a:srgbClr val="3B3535"/>
                </a:solidFill>
                <a:latin typeface="Sora"/>
                <a:ea typeface="Sora"/>
                <a:cs typeface="Sora"/>
                <a:sym typeface="Sora"/>
              </a:rPr>
              <a:t>Continue until goal found or queue empty (no solution exists).</a:t>
            </a:r>
            <a:endParaRPr b="0" i="0" sz="850" u="none" cap="none" strike="noStrike"/>
          </a:p>
        </p:txBody>
      </p:sp>
      <p:pic>
        <p:nvPicPr>
          <p:cNvPr descr="preencoded.png" id="171" name="Google Shape;171;p18"/>
          <p:cNvPicPr preferRelativeResize="0"/>
          <p:nvPr/>
        </p:nvPicPr>
        <p:blipFill rotWithShape="1">
          <a:blip r:embed="rId3">
            <a:alphaModFix/>
          </a:blip>
          <a:srcRect b="0" l="0" r="0" t="0"/>
          <a:stretch/>
        </p:blipFill>
        <p:spPr>
          <a:xfrm>
            <a:off x="6786086" y="1421368"/>
            <a:ext cx="4648676" cy="3486507"/>
          </a:xfrm>
          <a:prstGeom prst="rect">
            <a:avLst/>
          </a:prstGeom>
          <a:noFill/>
          <a:ln>
            <a:noFill/>
          </a:ln>
        </p:spPr>
      </p:pic>
      <p:sp>
        <p:nvSpPr>
          <p:cNvPr id="172" name="Google Shape;172;p18"/>
          <p:cNvSpPr/>
          <p:nvPr/>
        </p:nvSpPr>
        <p:spPr>
          <a:xfrm>
            <a:off x="6786086" y="5035748"/>
            <a:ext cx="7151846" cy="664964"/>
          </a:xfrm>
          <a:prstGeom prst="roundRect">
            <a:avLst>
              <a:gd fmla="val 7184" name="adj"/>
            </a:avLst>
          </a:prstGeom>
          <a:solidFill>
            <a:srgbClr val="B6D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3" name="Google Shape;173;p18"/>
          <p:cNvPicPr preferRelativeResize="0"/>
          <p:nvPr/>
        </p:nvPicPr>
        <p:blipFill rotWithShape="1">
          <a:blip r:embed="rId4">
            <a:alphaModFix/>
          </a:blip>
          <a:srcRect b="0" l="0" r="0" t="0"/>
          <a:stretch/>
        </p:blipFill>
        <p:spPr>
          <a:xfrm>
            <a:off x="6899791" y="5200174"/>
            <a:ext cx="142161" cy="113705"/>
          </a:xfrm>
          <a:prstGeom prst="rect">
            <a:avLst/>
          </a:prstGeom>
          <a:noFill/>
          <a:ln>
            <a:noFill/>
          </a:ln>
        </p:spPr>
      </p:pic>
      <p:sp>
        <p:nvSpPr>
          <p:cNvPr id="174" name="Google Shape;174;p18"/>
          <p:cNvSpPr/>
          <p:nvPr/>
        </p:nvSpPr>
        <p:spPr>
          <a:xfrm>
            <a:off x="7155656" y="5177790"/>
            <a:ext cx="6668572" cy="363855"/>
          </a:xfrm>
          <a:prstGeom prst="rect">
            <a:avLst/>
          </a:prstGeom>
          <a:noFill/>
          <a:ln>
            <a:noFill/>
          </a:ln>
        </p:spPr>
        <p:txBody>
          <a:bodyPr anchorCtr="0" anchor="t" bIns="0" lIns="0" spcFirstLastPara="1" rIns="0" wrap="square" tIns="0">
            <a:noAutofit/>
          </a:bodyPr>
          <a:lstStyle/>
          <a:p>
            <a:pPr indent="0" lvl="0" marL="0" marR="0" rtl="0" algn="l">
              <a:lnSpc>
                <a:spcPct val="164705"/>
              </a:lnSpc>
              <a:spcBef>
                <a:spcPts val="0"/>
              </a:spcBef>
              <a:spcAft>
                <a:spcPts val="0"/>
              </a:spcAft>
              <a:buClr>
                <a:srgbClr val="000000"/>
              </a:buClr>
              <a:buSzPts val="850"/>
              <a:buFont typeface="Sora"/>
              <a:buNone/>
            </a:pPr>
            <a:r>
              <a:rPr b="1" i="0" lang="en-US" sz="850" u="none" cap="none" strike="noStrike">
                <a:solidFill>
                  <a:srgbClr val="000000"/>
                </a:solidFill>
                <a:latin typeface="Sora"/>
                <a:ea typeface="Sora"/>
                <a:cs typeface="Sora"/>
                <a:sym typeface="Sora"/>
              </a:rPr>
              <a:t>Key Insight:</a:t>
            </a:r>
            <a:r>
              <a:rPr b="0" i="0" lang="en-US" sz="850" u="none" cap="none" strike="noStrike">
                <a:solidFill>
                  <a:srgbClr val="000000"/>
                </a:solidFill>
                <a:latin typeface="Sora"/>
                <a:ea typeface="Sora"/>
                <a:cs typeface="Sora"/>
                <a:sym typeface="Sora"/>
              </a:rPr>
              <a:t> The priority queue ensures we always explore the most promising path first, while the heuristic guides us toward the goal efficiently.</a:t>
            </a:r>
            <a:endParaRPr b="0" i="0" sz="850" u="none" cap="none" strike="noStrike"/>
          </a:p>
        </p:txBody>
      </p:sp>
      <p:pic>
        <p:nvPicPr>
          <p:cNvPr id="175" name="Google Shape;175;p18"/>
          <p:cNvPicPr preferRelativeResize="0"/>
          <p:nvPr/>
        </p:nvPicPr>
        <p:blipFill>
          <a:blip r:embed="rId5">
            <a:alphaModFix/>
          </a:blip>
          <a:stretch>
            <a:fillRect/>
          </a:stretch>
        </p:blipFill>
        <p:spPr>
          <a:xfrm>
            <a:off x="12837350" y="7605150"/>
            <a:ext cx="1695450" cy="624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9"/>
          <p:cNvSpPr/>
          <p:nvPr/>
        </p:nvSpPr>
        <p:spPr>
          <a:xfrm>
            <a:off x="715208" y="606862"/>
            <a:ext cx="10885765" cy="470535"/>
          </a:xfrm>
          <a:prstGeom prst="rect">
            <a:avLst/>
          </a:prstGeom>
          <a:noFill/>
          <a:ln>
            <a:noFill/>
          </a:ln>
        </p:spPr>
        <p:txBody>
          <a:bodyPr anchorCtr="0" anchor="t" bIns="0" lIns="0" spcFirstLastPara="1" rIns="0" wrap="square" tIns="0">
            <a:noAutofit/>
          </a:bodyPr>
          <a:lstStyle/>
          <a:p>
            <a:pPr indent="0" lvl="0" marL="0" marR="0" rtl="0" algn="l">
              <a:lnSpc>
                <a:spcPct val="125423"/>
              </a:lnSpc>
              <a:spcBef>
                <a:spcPts val="0"/>
              </a:spcBef>
              <a:spcAft>
                <a:spcPts val="0"/>
              </a:spcAft>
              <a:buClr>
                <a:srgbClr val="1F1E1E"/>
              </a:buClr>
              <a:buSzPts val="2950"/>
              <a:buFont typeface="Alexandria"/>
              <a:buNone/>
            </a:pPr>
            <a:r>
              <a:rPr b="0" i="0" lang="en-US" sz="2950" u="none" cap="none" strike="noStrike">
                <a:solidFill>
                  <a:srgbClr val="1F1E1E"/>
                </a:solidFill>
                <a:latin typeface="Alexandria"/>
                <a:ea typeface="Alexandria"/>
                <a:cs typeface="Alexandria"/>
                <a:sym typeface="Alexandria"/>
              </a:rPr>
              <a:t>Implementation in C: Low-Level Optimization Challenges</a:t>
            </a:r>
            <a:endParaRPr b="0" i="0" sz="2950" u="none" cap="none" strike="noStrike"/>
          </a:p>
        </p:txBody>
      </p:sp>
      <p:sp>
        <p:nvSpPr>
          <p:cNvPr id="182" name="Google Shape;182;p19"/>
          <p:cNvSpPr/>
          <p:nvPr/>
        </p:nvSpPr>
        <p:spPr>
          <a:xfrm>
            <a:off x="715208" y="1291947"/>
            <a:ext cx="2382560" cy="282297"/>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1F1E1E"/>
              </a:buClr>
              <a:buSzPts val="1750"/>
              <a:buFont typeface="Alexandria"/>
              <a:buNone/>
            </a:pPr>
            <a:r>
              <a:rPr b="0" i="0" lang="en-US" sz="1750" u="none" cap="none" strike="noStrike">
                <a:solidFill>
                  <a:srgbClr val="1F1E1E"/>
                </a:solidFill>
                <a:latin typeface="Alexandria"/>
                <a:ea typeface="Alexandria"/>
                <a:cs typeface="Alexandria"/>
                <a:sym typeface="Alexandria"/>
              </a:rPr>
              <a:t>Core Data Structures</a:t>
            </a:r>
            <a:endParaRPr b="0" i="0" sz="1750" u="none" cap="none" strike="noStrike"/>
          </a:p>
        </p:txBody>
      </p:sp>
      <p:sp>
        <p:nvSpPr>
          <p:cNvPr id="183" name="Google Shape;183;p19"/>
          <p:cNvSpPr/>
          <p:nvPr/>
        </p:nvSpPr>
        <p:spPr>
          <a:xfrm>
            <a:off x="715208" y="1949648"/>
            <a:ext cx="7780377" cy="3419951"/>
          </a:xfrm>
          <a:prstGeom prst="roundRect">
            <a:avLst>
              <a:gd fmla="val 1757" name="adj"/>
            </a:avLst>
          </a:prstGeom>
          <a:solidFill>
            <a:srgbClr val="F2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p:nvPr/>
        </p:nvSpPr>
        <p:spPr>
          <a:xfrm>
            <a:off x="708065" y="1949648"/>
            <a:ext cx="7794665" cy="3419951"/>
          </a:xfrm>
          <a:prstGeom prst="roundRect">
            <a:avLst>
              <a:gd fmla="val 627" name="adj"/>
            </a:avLst>
          </a:prstGeom>
          <a:solidFill>
            <a:srgbClr val="F2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a:off x="851059" y="2056924"/>
            <a:ext cx="7508677" cy="3205401"/>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3B3535"/>
              </a:buClr>
              <a:buSzPts val="1100"/>
              <a:buFont typeface="Consolas"/>
              <a:buNone/>
            </a:pPr>
            <a:r>
              <a:rPr b="0" i="0" lang="en-US" sz="1100" u="none" cap="none" strike="noStrike">
                <a:solidFill>
                  <a:srgbClr val="3B3535"/>
                </a:solidFill>
                <a:highlight>
                  <a:srgbClr val="F2EDED"/>
                </a:highlight>
                <a:latin typeface="Consolas"/>
                <a:ea typeface="Consolas"/>
                <a:cs typeface="Consolas"/>
                <a:sym typeface="Consolas"/>
              </a:rPr>
              <a:t>typedef struct PuzzleNode {    int state[3][3];          // Puzzle configuration    int g_cost;               // Path cost from start    int h_cost;               // Heuristic estimate    int f_cost;               // g_cost + h_cost    struct PuzzleNode* parent; // For path reconstruction    int empty_row, empty_col;  // Position of empty tile} PuzzleNode;typedef struct PriorityQueue {    PuzzleNode** heap;    int size;    int capacity;} PriorityQueue;</a:t>
            </a:r>
            <a:endParaRPr b="0" i="0" sz="1100" u="none" cap="none" strike="noStrike"/>
          </a:p>
        </p:txBody>
      </p:sp>
      <p:sp>
        <p:nvSpPr>
          <p:cNvPr id="186" name="Google Shape;186;p19"/>
          <p:cNvSpPr/>
          <p:nvPr/>
        </p:nvSpPr>
        <p:spPr>
          <a:xfrm>
            <a:off x="715208" y="5530453"/>
            <a:ext cx="7780377" cy="228957"/>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3B3535"/>
              </a:buClr>
              <a:buSzPts val="1100"/>
              <a:buFont typeface="Sora"/>
              <a:buNone/>
            </a:pPr>
            <a:r>
              <a:rPr b="1" i="0" lang="en-US" sz="1100" u="none" cap="none" strike="noStrike">
                <a:solidFill>
                  <a:srgbClr val="3B3535"/>
                </a:solidFill>
                <a:latin typeface="Sora"/>
                <a:ea typeface="Sora"/>
                <a:cs typeface="Sora"/>
                <a:sym typeface="Sora"/>
              </a:rPr>
              <a:t>Memory Management Challenges:</a:t>
            </a:r>
            <a:endParaRPr b="0" i="0" sz="1100" u="none" cap="none" strike="noStrike"/>
          </a:p>
        </p:txBody>
      </p:sp>
      <p:sp>
        <p:nvSpPr>
          <p:cNvPr id="187" name="Google Shape;187;p19"/>
          <p:cNvSpPr/>
          <p:nvPr/>
        </p:nvSpPr>
        <p:spPr>
          <a:xfrm>
            <a:off x="715208" y="5888117"/>
            <a:ext cx="7780377" cy="228957"/>
          </a:xfrm>
          <a:prstGeom prst="rect">
            <a:avLst/>
          </a:prstGeom>
          <a:noFill/>
          <a:ln>
            <a:noFill/>
          </a:ln>
        </p:spPr>
        <p:txBody>
          <a:bodyPr anchorCtr="0" anchor="t" bIns="0" lIns="0" spcFirstLastPara="1" rIns="0" wrap="square" tIns="0">
            <a:noAutofit/>
          </a:bodyPr>
          <a:lstStyle/>
          <a:p>
            <a:pPr indent="-342900" lvl="0" marL="342900" marR="0" rtl="0" algn="l">
              <a:lnSpc>
                <a:spcPct val="163636"/>
              </a:lnSpc>
              <a:spcBef>
                <a:spcPts val="0"/>
              </a:spcBef>
              <a:spcAft>
                <a:spcPts val="0"/>
              </a:spcAft>
              <a:buClr>
                <a:srgbClr val="3B3535"/>
              </a:buClr>
              <a:buSzPts val="1100"/>
              <a:buFont typeface="Sora"/>
              <a:buChar char="•"/>
            </a:pPr>
            <a:r>
              <a:rPr b="0" i="0" lang="en-US" sz="1100" u="none" cap="none" strike="noStrike">
                <a:solidFill>
                  <a:srgbClr val="3B3535"/>
                </a:solidFill>
                <a:latin typeface="Sora"/>
                <a:ea typeface="Sora"/>
                <a:cs typeface="Sora"/>
                <a:sym typeface="Sora"/>
              </a:rPr>
              <a:t>Dynamic allocation for nodes and queue resizing</a:t>
            </a:r>
            <a:endParaRPr b="0" i="0" sz="1100" u="none" cap="none" strike="noStrike"/>
          </a:p>
        </p:txBody>
      </p:sp>
      <p:sp>
        <p:nvSpPr>
          <p:cNvPr id="188" name="Google Shape;188;p19"/>
          <p:cNvSpPr/>
          <p:nvPr/>
        </p:nvSpPr>
        <p:spPr>
          <a:xfrm>
            <a:off x="715208" y="6167080"/>
            <a:ext cx="7780377" cy="228957"/>
          </a:xfrm>
          <a:prstGeom prst="rect">
            <a:avLst/>
          </a:prstGeom>
          <a:noFill/>
          <a:ln>
            <a:noFill/>
          </a:ln>
        </p:spPr>
        <p:txBody>
          <a:bodyPr anchorCtr="0" anchor="t" bIns="0" lIns="0" spcFirstLastPara="1" rIns="0" wrap="square" tIns="0">
            <a:noAutofit/>
          </a:bodyPr>
          <a:lstStyle/>
          <a:p>
            <a:pPr indent="-342900" lvl="0" marL="342900" marR="0" rtl="0" algn="l">
              <a:lnSpc>
                <a:spcPct val="163636"/>
              </a:lnSpc>
              <a:spcBef>
                <a:spcPts val="0"/>
              </a:spcBef>
              <a:spcAft>
                <a:spcPts val="0"/>
              </a:spcAft>
              <a:buClr>
                <a:srgbClr val="3B3535"/>
              </a:buClr>
              <a:buSzPts val="1100"/>
              <a:buFont typeface="Sora"/>
              <a:buChar char="•"/>
            </a:pPr>
            <a:r>
              <a:rPr b="0" i="0" lang="en-US" sz="1100" u="none" cap="none" strike="noStrike">
                <a:solidFill>
                  <a:srgbClr val="3B3535"/>
                </a:solidFill>
                <a:latin typeface="Sora"/>
                <a:ea typeface="Sora"/>
                <a:cs typeface="Sora"/>
                <a:sym typeface="Sora"/>
              </a:rPr>
              <a:t>Preventing memory leaks during search termination</a:t>
            </a:r>
            <a:endParaRPr b="0" i="0" sz="1100" u="none" cap="none" strike="noStrike"/>
          </a:p>
        </p:txBody>
      </p:sp>
      <p:sp>
        <p:nvSpPr>
          <p:cNvPr id="189" name="Google Shape;189;p19"/>
          <p:cNvSpPr/>
          <p:nvPr/>
        </p:nvSpPr>
        <p:spPr>
          <a:xfrm>
            <a:off x="715208" y="6446044"/>
            <a:ext cx="7780377" cy="228957"/>
          </a:xfrm>
          <a:prstGeom prst="rect">
            <a:avLst/>
          </a:prstGeom>
          <a:noFill/>
          <a:ln>
            <a:noFill/>
          </a:ln>
        </p:spPr>
        <p:txBody>
          <a:bodyPr anchorCtr="0" anchor="t" bIns="0" lIns="0" spcFirstLastPara="1" rIns="0" wrap="square" tIns="0">
            <a:noAutofit/>
          </a:bodyPr>
          <a:lstStyle/>
          <a:p>
            <a:pPr indent="-342900" lvl="0" marL="342900" marR="0" rtl="0" algn="l">
              <a:lnSpc>
                <a:spcPct val="163636"/>
              </a:lnSpc>
              <a:spcBef>
                <a:spcPts val="0"/>
              </a:spcBef>
              <a:spcAft>
                <a:spcPts val="0"/>
              </a:spcAft>
              <a:buClr>
                <a:srgbClr val="3B3535"/>
              </a:buClr>
              <a:buSzPts val="1100"/>
              <a:buFont typeface="Sora"/>
              <a:buChar char="•"/>
            </a:pPr>
            <a:r>
              <a:rPr b="0" i="0" lang="en-US" sz="1100" u="none" cap="none" strike="noStrike">
                <a:solidFill>
                  <a:srgbClr val="3B3535"/>
                </a:solidFill>
                <a:latin typeface="Sora"/>
                <a:ea typeface="Sora"/>
                <a:cs typeface="Sora"/>
                <a:sym typeface="Sora"/>
              </a:rPr>
              <a:t>Hash table for visited states to avoid cycles</a:t>
            </a:r>
            <a:endParaRPr b="0" i="0" sz="1100" u="none" cap="none" strike="noStrike"/>
          </a:p>
        </p:txBody>
      </p:sp>
      <p:sp>
        <p:nvSpPr>
          <p:cNvPr id="190" name="Google Shape;190;p19"/>
          <p:cNvSpPr/>
          <p:nvPr/>
        </p:nvSpPr>
        <p:spPr>
          <a:xfrm>
            <a:off x="715208" y="6725007"/>
            <a:ext cx="7780377" cy="228957"/>
          </a:xfrm>
          <a:prstGeom prst="rect">
            <a:avLst/>
          </a:prstGeom>
          <a:noFill/>
          <a:ln>
            <a:noFill/>
          </a:ln>
        </p:spPr>
        <p:txBody>
          <a:bodyPr anchorCtr="0" anchor="t" bIns="0" lIns="0" spcFirstLastPara="1" rIns="0" wrap="square" tIns="0">
            <a:noAutofit/>
          </a:bodyPr>
          <a:lstStyle/>
          <a:p>
            <a:pPr indent="-342900" lvl="0" marL="342900" marR="0" rtl="0" algn="l">
              <a:lnSpc>
                <a:spcPct val="163636"/>
              </a:lnSpc>
              <a:spcBef>
                <a:spcPts val="0"/>
              </a:spcBef>
              <a:spcAft>
                <a:spcPts val="0"/>
              </a:spcAft>
              <a:buClr>
                <a:srgbClr val="3B3535"/>
              </a:buClr>
              <a:buSzPts val="1100"/>
              <a:buFont typeface="Sora"/>
              <a:buChar char="•"/>
            </a:pPr>
            <a:r>
              <a:rPr b="0" i="0" lang="en-US" sz="1100" u="none" cap="none" strike="noStrike">
                <a:solidFill>
                  <a:srgbClr val="3B3535"/>
                </a:solidFill>
                <a:latin typeface="Sora"/>
                <a:ea typeface="Sora"/>
                <a:cs typeface="Sora"/>
                <a:sym typeface="Sora"/>
              </a:rPr>
              <a:t>Efficient heap operations for priority queue</a:t>
            </a:r>
            <a:endParaRPr b="0" i="0" sz="1100" u="none" cap="none" strike="noStrike"/>
          </a:p>
        </p:txBody>
      </p:sp>
      <p:pic>
        <p:nvPicPr>
          <p:cNvPr descr="preencoded.png" id="191" name="Google Shape;191;p19"/>
          <p:cNvPicPr preferRelativeResize="0"/>
          <p:nvPr/>
        </p:nvPicPr>
        <p:blipFill rotWithShape="1">
          <a:blip r:embed="rId3">
            <a:alphaModFix/>
          </a:blip>
          <a:srcRect b="0" l="0" r="0" t="0"/>
          <a:stretch/>
        </p:blipFill>
        <p:spPr>
          <a:xfrm>
            <a:off x="8852059" y="1949648"/>
            <a:ext cx="4056459" cy="2704267"/>
          </a:xfrm>
          <a:prstGeom prst="rect">
            <a:avLst/>
          </a:prstGeom>
          <a:noFill/>
          <a:ln>
            <a:noFill/>
          </a:ln>
        </p:spPr>
      </p:pic>
      <p:sp>
        <p:nvSpPr>
          <p:cNvPr id="192" name="Google Shape;192;p19"/>
          <p:cNvSpPr/>
          <p:nvPr/>
        </p:nvSpPr>
        <p:spPr>
          <a:xfrm>
            <a:off x="8852059" y="4814768"/>
            <a:ext cx="5070634" cy="1065728"/>
          </a:xfrm>
          <a:prstGeom prst="roundRect">
            <a:avLst>
              <a:gd fmla="val 5638" name="adj"/>
            </a:avLst>
          </a:prstGeom>
          <a:solidFill>
            <a:srgbClr val="FCF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93" name="Google Shape;193;p19"/>
          <p:cNvPicPr preferRelativeResize="0"/>
          <p:nvPr/>
        </p:nvPicPr>
        <p:blipFill rotWithShape="1">
          <a:blip r:embed="rId4">
            <a:alphaModFix/>
          </a:blip>
          <a:srcRect b="0" l="0" r="0" t="0"/>
          <a:stretch/>
        </p:blipFill>
        <p:spPr>
          <a:xfrm>
            <a:off x="8995053" y="5028367"/>
            <a:ext cx="178713" cy="142994"/>
          </a:xfrm>
          <a:prstGeom prst="rect">
            <a:avLst/>
          </a:prstGeom>
          <a:noFill/>
          <a:ln>
            <a:noFill/>
          </a:ln>
        </p:spPr>
      </p:pic>
      <p:sp>
        <p:nvSpPr>
          <p:cNvPr id="194" name="Google Shape;194;p19"/>
          <p:cNvSpPr/>
          <p:nvPr/>
        </p:nvSpPr>
        <p:spPr>
          <a:xfrm>
            <a:off x="9316760" y="4993481"/>
            <a:ext cx="4462939" cy="686872"/>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000000"/>
              </a:buClr>
              <a:buSzPts val="1100"/>
              <a:buFont typeface="Sora"/>
              <a:buNone/>
            </a:pPr>
            <a:r>
              <a:rPr b="1" i="0" lang="en-US" sz="1100" u="none" cap="none" strike="noStrike">
                <a:solidFill>
                  <a:srgbClr val="000000"/>
                </a:solidFill>
                <a:latin typeface="Sora"/>
                <a:ea typeface="Sora"/>
                <a:cs typeface="Sora"/>
                <a:sym typeface="Sora"/>
              </a:rPr>
              <a:t>C Implementation Gotchas:</a:t>
            </a:r>
            <a:r>
              <a:rPr b="0" i="0" lang="en-US" sz="1100" u="none" cap="none" strike="noStrike">
                <a:solidFill>
                  <a:srgbClr val="000000"/>
                </a:solidFill>
                <a:latin typeface="Sora"/>
                <a:ea typeface="Sora"/>
                <a:cs typeface="Sora"/>
                <a:sym typeface="Sora"/>
              </a:rPr>
              <a:t> Manual memory management, pointer arithmetic for 2D arrays, and efficient hashing functions for state comparison.</a:t>
            </a:r>
            <a:endParaRPr b="0" i="0" sz="1100" u="none" cap="none" strike="noStrike"/>
          </a:p>
        </p:txBody>
      </p:sp>
      <p:sp>
        <p:nvSpPr>
          <p:cNvPr id="195" name="Google Shape;195;p19"/>
          <p:cNvSpPr/>
          <p:nvPr/>
        </p:nvSpPr>
        <p:spPr>
          <a:xfrm>
            <a:off x="715208" y="7164824"/>
            <a:ext cx="13199983" cy="457914"/>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3B3535"/>
              </a:buClr>
              <a:buSzPts val="1100"/>
              <a:buFont typeface="Sora"/>
              <a:buNone/>
            </a:pPr>
            <a:r>
              <a:rPr b="0" i="0" lang="en-US" sz="1100" u="none" cap="none" strike="noStrike">
                <a:solidFill>
                  <a:srgbClr val="3B3535"/>
                </a:solidFill>
                <a:latin typeface="Sora"/>
                <a:ea typeface="Sora"/>
                <a:cs typeface="Sora"/>
                <a:sym typeface="Sora"/>
              </a:rPr>
              <a:t>The C implementation requires careful attention to memory management and efficient data structures. Unlike high-level languages, we must manually handle memory allocation, implement priority queues from scratch, and optimize for both time and space complexity. The challenge lies in balancing code readability with performance optimization.</a:t>
            </a:r>
            <a:endParaRPr b="0" i="0" sz="1100" u="none" cap="none" strike="noStrike"/>
          </a:p>
        </p:txBody>
      </p:sp>
      <p:pic>
        <p:nvPicPr>
          <p:cNvPr id="196" name="Google Shape;196;p19"/>
          <p:cNvPicPr preferRelativeResize="0"/>
          <p:nvPr/>
        </p:nvPicPr>
        <p:blipFill>
          <a:blip r:embed="rId5">
            <a:alphaModFix/>
          </a:blip>
          <a:stretch>
            <a:fillRect/>
          </a:stretch>
        </p:blipFill>
        <p:spPr>
          <a:xfrm>
            <a:off x="12837350" y="7605150"/>
            <a:ext cx="1695450" cy="624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0"/>
          <p:cNvSpPr/>
          <p:nvPr/>
        </p:nvSpPr>
        <p:spPr>
          <a:xfrm>
            <a:off x="747832" y="514707"/>
            <a:ext cx="6279952" cy="491966"/>
          </a:xfrm>
          <a:prstGeom prst="rect">
            <a:avLst/>
          </a:prstGeom>
          <a:noFill/>
          <a:ln>
            <a:noFill/>
          </a:ln>
        </p:spPr>
        <p:txBody>
          <a:bodyPr anchorCtr="0" anchor="t" bIns="0" lIns="0" spcFirstLastPara="1" rIns="0" wrap="square" tIns="0">
            <a:noAutofit/>
          </a:bodyPr>
          <a:lstStyle/>
          <a:p>
            <a:pPr indent="0" lvl="0" marL="0" marR="0" rtl="0" algn="l">
              <a:lnSpc>
                <a:spcPct val="126229"/>
              </a:lnSpc>
              <a:spcBef>
                <a:spcPts val="0"/>
              </a:spcBef>
              <a:spcAft>
                <a:spcPts val="0"/>
              </a:spcAft>
              <a:buClr>
                <a:srgbClr val="1F1E1E"/>
              </a:buClr>
              <a:buSzPts val="3050"/>
              <a:buFont typeface="Alexandria"/>
              <a:buNone/>
            </a:pPr>
            <a:r>
              <a:rPr b="0" i="0" lang="en-US" sz="3050" u="none" cap="none" strike="noStrike">
                <a:solidFill>
                  <a:srgbClr val="1F1E1E"/>
                </a:solidFill>
                <a:latin typeface="Alexandria"/>
                <a:ea typeface="Alexandria"/>
                <a:cs typeface="Alexandria"/>
                <a:sym typeface="Alexandria"/>
              </a:rPr>
              <a:t>Results &amp; Performance Analysis</a:t>
            </a:r>
            <a:endParaRPr b="0" i="0" sz="3050" u="none" cap="none" strike="noStrike"/>
          </a:p>
        </p:txBody>
      </p:sp>
      <p:sp>
        <p:nvSpPr>
          <p:cNvPr id="203" name="Google Shape;203;p20"/>
          <p:cNvSpPr/>
          <p:nvPr/>
        </p:nvSpPr>
        <p:spPr>
          <a:xfrm>
            <a:off x="747832" y="1380530"/>
            <a:ext cx="3272195" cy="295275"/>
          </a:xfrm>
          <a:prstGeom prst="rect">
            <a:avLst/>
          </a:prstGeom>
          <a:noFill/>
          <a:ln>
            <a:noFill/>
          </a:ln>
        </p:spPr>
        <p:txBody>
          <a:bodyPr anchorCtr="0" anchor="t" bIns="0" lIns="0" spcFirstLastPara="1" rIns="0" wrap="square" tIns="0">
            <a:noAutofit/>
          </a:bodyPr>
          <a:lstStyle/>
          <a:p>
            <a:pPr indent="0" lvl="0" marL="0" marR="0" rtl="0" algn="l">
              <a:lnSpc>
                <a:spcPct val="124324"/>
              </a:lnSpc>
              <a:spcBef>
                <a:spcPts val="0"/>
              </a:spcBef>
              <a:spcAft>
                <a:spcPts val="0"/>
              </a:spcAft>
              <a:buClr>
                <a:srgbClr val="1F1E1E"/>
              </a:buClr>
              <a:buSzPts val="1850"/>
              <a:buFont typeface="Alexandria"/>
              <a:buNone/>
            </a:pPr>
            <a:r>
              <a:rPr b="0" i="0" lang="en-US" sz="1850" u="none" cap="none" strike="noStrike">
                <a:solidFill>
                  <a:srgbClr val="1F1E1E"/>
                </a:solidFill>
                <a:latin typeface="Alexandria"/>
                <a:ea typeface="Alexandria"/>
                <a:cs typeface="Alexandria"/>
                <a:sym typeface="Alexandria"/>
              </a:rPr>
              <a:t>Example Solution: 8-Puzzle</a:t>
            </a:r>
            <a:endParaRPr b="0" i="0" sz="1850" u="none" cap="none" strike="noStrike"/>
          </a:p>
        </p:txBody>
      </p:sp>
      <p:sp>
        <p:nvSpPr>
          <p:cNvPr id="204" name="Google Shape;204;p20"/>
          <p:cNvSpPr/>
          <p:nvPr/>
        </p:nvSpPr>
        <p:spPr>
          <a:xfrm>
            <a:off x="747832" y="1825347"/>
            <a:ext cx="5034915" cy="956786"/>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3B3535"/>
              </a:buClr>
              <a:buSzPts val="1150"/>
              <a:buFont typeface="Sora"/>
              <a:buNone/>
            </a:pPr>
            <a:r>
              <a:rPr b="1" i="0" lang="en-US" sz="1150" u="none" cap="none" strike="noStrike">
                <a:solidFill>
                  <a:srgbClr val="3B3535"/>
                </a:solidFill>
                <a:latin typeface="Sora"/>
                <a:ea typeface="Sora"/>
                <a:cs typeface="Sora"/>
                <a:sym typeface="Sora"/>
              </a:rPr>
              <a:t>Initial State:</a:t>
            </a:r>
            <a:r>
              <a:rPr b="0" i="0" lang="en-US" sz="1150" u="none" cap="none" strike="noStrike">
                <a:solidFill>
                  <a:srgbClr val="3B3535"/>
                </a:solidFill>
                <a:latin typeface="Sora"/>
                <a:ea typeface="Sora"/>
                <a:cs typeface="Sora"/>
                <a:sym typeface="Sora"/>
              </a:rPr>
              <a:t>2 8 31 6 47 0 5</a:t>
            </a:r>
            <a:endParaRPr b="0" i="0" sz="1150" u="none" cap="none" strike="noStrike"/>
          </a:p>
        </p:txBody>
      </p:sp>
      <p:sp>
        <p:nvSpPr>
          <p:cNvPr id="205" name="Google Shape;205;p20"/>
          <p:cNvSpPr/>
          <p:nvPr/>
        </p:nvSpPr>
        <p:spPr>
          <a:xfrm>
            <a:off x="747832" y="2916674"/>
            <a:ext cx="5034915" cy="239197"/>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3B3535"/>
              </a:buClr>
              <a:buSzPts val="1150"/>
              <a:buFont typeface="Sora"/>
              <a:buNone/>
            </a:pPr>
            <a:r>
              <a:rPr b="1" i="0" lang="en-US" sz="1150" u="none" cap="none" strike="noStrike">
                <a:solidFill>
                  <a:srgbClr val="3B3535"/>
                </a:solidFill>
                <a:latin typeface="Sora"/>
                <a:ea typeface="Sora"/>
                <a:cs typeface="Sora"/>
                <a:sym typeface="Sora"/>
              </a:rPr>
              <a:t>Solution Path (7 moves):</a:t>
            </a:r>
            <a:endParaRPr b="0" i="0" sz="1150" u="none" cap="none" strike="noStrike"/>
          </a:p>
        </p:txBody>
      </p:sp>
      <p:sp>
        <p:nvSpPr>
          <p:cNvPr id="206" name="Google Shape;206;p20"/>
          <p:cNvSpPr/>
          <p:nvPr/>
        </p:nvSpPr>
        <p:spPr>
          <a:xfrm>
            <a:off x="747832" y="3290411"/>
            <a:ext cx="5034915" cy="239197"/>
          </a:xfrm>
          <a:prstGeom prst="rect">
            <a:avLst/>
          </a:prstGeom>
          <a:noFill/>
          <a:ln>
            <a:noFill/>
          </a:ln>
        </p:spPr>
        <p:txBody>
          <a:bodyPr anchorCtr="0" anchor="t" bIns="0" lIns="0" spcFirstLastPara="1" rIns="0" wrap="square" tIns="0">
            <a:noAutofit/>
          </a:bodyPr>
          <a:lstStyle/>
          <a:p>
            <a:pPr indent="-342900" lvl="0" marL="342900" marR="0" rtl="0" algn="l">
              <a:lnSpc>
                <a:spcPct val="160869"/>
              </a:lnSpc>
              <a:spcBef>
                <a:spcPts val="0"/>
              </a:spcBef>
              <a:spcAft>
                <a:spcPts val="0"/>
              </a:spcAft>
              <a:buClr>
                <a:srgbClr val="3B3535"/>
              </a:buClr>
              <a:buSzPts val="1150"/>
              <a:buFont typeface="Calibri"/>
              <a:buAutoNum type="arabicPeriod"/>
            </a:pPr>
            <a:r>
              <a:rPr b="0" i="0" lang="en-US" sz="1150" u="none" cap="none" strike="noStrike">
                <a:solidFill>
                  <a:srgbClr val="3B3535"/>
                </a:solidFill>
                <a:latin typeface="Sora"/>
                <a:ea typeface="Sora"/>
                <a:cs typeface="Sora"/>
                <a:sym typeface="Sora"/>
              </a:rPr>
              <a:t>Move 5 left: [2,8,3],[1,6,4],[7,5,0]</a:t>
            </a:r>
            <a:endParaRPr b="0" i="0" sz="1150" u="none" cap="none" strike="noStrike"/>
          </a:p>
        </p:txBody>
      </p:sp>
      <p:sp>
        <p:nvSpPr>
          <p:cNvPr id="207" name="Google Shape;207;p20"/>
          <p:cNvSpPr/>
          <p:nvPr/>
        </p:nvSpPr>
        <p:spPr>
          <a:xfrm>
            <a:off x="747832" y="3581876"/>
            <a:ext cx="5034915" cy="239197"/>
          </a:xfrm>
          <a:prstGeom prst="rect">
            <a:avLst/>
          </a:prstGeom>
          <a:noFill/>
          <a:ln>
            <a:noFill/>
          </a:ln>
        </p:spPr>
        <p:txBody>
          <a:bodyPr anchorCtr="0" anchor="t" bIns="0" lIns="0" spcFirstLastPara="1" rIns="0" wrap="square" tIns="0">
            <a:noAutofit/>
          </a:bodyPr>
          <a:lstStyle/>
          <a:p>
            <a:pPr indent="-342900" lvl="0" marL="342900" marR="0" rtl="0" algn="l">
              <a:lnSpc>
                <a:spcPct val="160869"/>
              </a:lnSpc>
              <a:spcBef>
                <a:spcPts val="0"/>
              </a:spcBef>
              <a:spcAft>
                <a:spcPts val="0"/>
              </a:spcAft>
              <a:buClr>
                <a:srgbClr val="3B3535"/>
              </a:buClr>
              <a:buSzPts val="1150"/>
              <a:buFont typeface="Calibri"/>
              <a:buAutoNum type="arabicPeriod" startAt="2"/>
            </a:pPr>
            <a:r>
              <a:rPr b="0" i="0" lang="en-US" sz="1150" u="none" cap="none" strike="noStrike">
                <a:solidFill>
                  <a:srgbClr val="3B3535"/>
                </a:solidFill>
                <a:latin typeface="Sora"/>
                <a:ea typeface="Sora"/>
                <a:cs typeface="Sora"/>
                <a:sym typeface="Sora"/>
              </a:rPr>
              <a:t>Move 4 down: [2,8,3],[1,6,0],[7,5,4]</a:t>
            </a:r>
            <a:endParaRPr b="0" i="0" sz="1150" u="none" cap="none" strike="noStrike"/>
          </a:p>
        </p:txBody>
      </p:sp>
      <p:sp>
        <p:nvSpPr>
          <p:cNvPr id="208" name="Google Shape;208;p20"/>
          <p:cNvSpPr/>
          <p:nvPr/>
        </p:nvSpPr>
        <p:spPr>
          <a:xfrm>
            <a:off x="747832" y="3873341"/>
            <a:ext cx="5034915" cy="239197"/>
          </a:xfrm>
          <a:prstGeom prst="rect">
            <a:avLst/>
          </a:prstGeom>
          <a:noFill/>
          <a:ln>
            <a:noFill/>
          </a:ln>
        </p:spPr>
        <p:txBody>
          <a:bodyPr anchorCtr="0" anchor="t" bIns="0" lIns="0" spcFirstLastPara="1" rIns="0" wrap="square" tIns="0">
            <a:noAutofit/>
          </a:bodyPr>
          <a:lstStyle/>
          <a:p>
            <a:pPr indent="-342900" lvl="0" marL="342900" marR="0" rtl="0" algn="l">
              <a:lnSpc>
                <a:spcPct val="160869"/>
              </a:lnSpc>
              <a:spcBef>
                <a:spcPts val="0"/>
              </a:spcBef>
              <a:spcAft>
                <a:spcPts val="0"/>
              </a:spcAft>
              <a:buClr>
                <a:srgbClr val="3B3535"/>
              </a:buClr>
              <a:buSzPts val="1150"/>
              <a:buFont typeface="Calibri"/>
              <a:buAutoNum type="arabicPeriod" startAt="3"/>
            </a:pPr>
            <a:r>
              <a:rPr b="0" i="0" lang="en-US" sz="1150" u="none" cap="none" strike="noStrike">
                <a:solidFill>
                  <a:srgbClr val="3B3535"/>
                </a:solidFill>
                <a:latin typeface="Sora"/>
                <a:ea typeface="Sora"/>
                <a:cs typeface="Sora"/>
                <a:sym typeface="Sora"/>
              </a:rPr>
              <a:t>Move 3 down: [2,8,0],[1,6,3],[7,5,4]</a:t>
            </a:r>
            <a:endParaRPr b="0" i="0" sz="1150" u="none" cap="none" strike="noStrike"/>
          </a:p>
        </p:txBody>
      </p:sp>
      <p:sp>
        <p:nvSpPr>
          <p:cNvPr id="209" name="Google Shape;209;p20"/>
          <p:cNvSpPr/>
          <p:nvPr/>
        </p:nvSpPr>
        <p:spPr>
          <a:xfrm>
            <a:off x="747832" y="4164806"/>
            <a:ext cx="5034915" cy="239197"/>
          </a:xfrm>
          <a:prstGeom prst="rect">
            <a:avLst/>
          </a:prstGeom>
          <a:noFill/>
          <a:ln>
            <a:noFill/>
          </a:ln>
        </p:spPr>
        <p:txBody>
          <a:bodyPr anchorCtr="0" anchor="t" bIns="0" lIns="0" spcFirstLastPara="1" rIns="0" wrap="square" tIns="0">
            <a:noAutofit/>
          </a:bodyPr>
          <a:lstStyle/>
          <a:p>
            <a:pPr indent="-342900" lvl="0" marL="342900" marR="0" rtl="0" algn="l">
              <a:lnSpc>
                <a:spcPct val="160869"/>
              </a:lnSpc>
              <a:spcBef>
                <a:spcPts val="0"/>
              </a:spcBef>
              <a:spcAft>
                <a:spcPts val="0"/>
              </a:spcAft>
              <a:buClr>
                <a:srgbClr val="3B3535"/>
              </a:buClr>
              <a:buSzPts val="1150"/>
              <a:buFont typeface="Calibri"/>
              <a:buAutoNum type="arabicPeriod" startAt="4"/>
            </a:pPr>
            <a:r>
              <a:rPr b="0" i="0" lang="en-US" sz="1150" u="none" cap="none" strike="noStrike">
                <a:solidFill>
                  <a:srgbClr val="3B3535"/>
                </a:solidFill>
                <a:latin typeface="Sora"/>
                <a:ea typeface="Sora"/>
                <a:cs typeface="Sora"/>
                <a:sym typeface="Sora"/>
              </a:rPr>
              <a:t>Move 8 left: [2,0,8],[1,6,3],[7,5,4]</a:t>
            </a:r>
            <a:endParaRPr b="0" i="0" sz="1150" u="none" cap="none" strike="noStrike"/>
          </a:p>
        </p:txBody>
      </p:sp>
      <p:sp>
        <p:nvSpPr>
          <p:cNvPr id="210" name="Google Shape;210;p20"/>
          <p:cNvSpPr/>
          <p:nvPr/>
        </p:nvSpPr>
        <p:spPr>
          <a:xfrm>
            <a:off x="747832" y="4456271"/>
            <a:ext cx="5034915" cy="239197"/>
          </a:xfrm>
          <a:prstGeom prst="rect">
            <a:avLst/>
          </a:prstGeom>
          <a:noFill/>
          <a:ln>
            <a:noFill/>
          </a:ln>
        </p:spPr>
        <p:txBody>
          <a:bodyPr anchorCtr="0" anchor="t" bIns="0" lIns="0" spcFirstLastPara="1" rIns="0" wrap="square" tIns="0">
            <a:noAutofit/>
          </a:bodyPr>
          <a:lstStyle/>
          <a:p>
            <a:pPr indent="-342900" lvl="0" marL="342900" marR="0" rtl="0" algn="l">
              <a:lnSpc>
                <a:spcPct val="160869"/>
              </a:lnSpc>
              <a:spcBef>
                <a:spcPts val="0"/>
              </a:spcBef>
              <a:spcAft>
                <a:spcPts val="0"/>
              </a:spcAft>
              <a:buClr>
                <a:srgbClr val="3B3535"/>
              </a:buClr>
              <a:buSzPts val="1150"/>
              <a:buFont typeface="Calibri"/>
              <a:buAutoNum type="arabicPeriod" startAt="5"/>
            </a:pPr>
            <a:r>
              <a:rPr b="0" i="0" lang="en-US" sz="1150" u="none" cap="none" strike="noStrike">
                <a:solidFill>
                  <a:srgbClr val="3B3535"/>
                </a:solidFill>
                <a:latin typeface="Sora"/>
                <a:ea typeface="Sora"/>
                <a:cs typeface="Sora"/>
                <a:sym typeface="Sora"/>
              </a:rPr>
              <a:t>Move 2 up: [0,2,8],[1,6,3],[7,5,4]</a:t>
            </a:r>
            <a:endParaRPr b="0" i="0" sz="1150" u="none" cap="none" strike="noStrike"/>
          </a:p>
        </p:txBody>
      </p:sp>
      <p:sp>
        <p:nvSpPr>
          <p:cNvPr id="211" name="Google Shape;211;p20"/>
          <p:cNvSpPr/>
          <p:nvPr/>
        </p:nvSpPr>
        <p:spPr>
          <a:xfrm>
            <a:off x="747832" y="4747736"/>
            <a:ext cx="5034915" cy="239197"/>
          </a:xfrm>
          <a:prstGeom prst="rect">
            <a:avLst/>
          </a:prstGeom>
          <a:noFill/>
          <a:ln>
            <a:noFill/>
          </a:ln>
        </p:spPr>
        <p:txBody>
          <a:bodyPr anchorCtr="0" anchor="t" bIns="0" lIns="0" spcFirstLastPara="1" rIns="0" wrap="square" tIns="0">
            <a:noAutofit/>
          </a:bodyPr>
          <a:lstStyle/>
          <a:p>
            <a:pPr indent="-342900" lvl="0" marL="342900" marR="0" rtl="0" algn="l">
              <a:lnSpc>
                <a:spcPct val="160869"/>
              </a:lnSpc>
              <a:spcBef>
                <a:spcPts val="0"/>
              </a:spcBef>
              <a:spcAft>
                <a:spcPts val="0"/>
              </a:spcAft>
              <a:buClr>
                <a:srgbClr val="3B3535"/>
              </a:buClr>
              <a:buSzPts val="1150"/>
              <a:buFont typeface="Calibri"/>
              <a:buAutoNum type="arabicPeriod" startAt="6"/>
            </a:pPr>
            <a:r>
              <a:rPr b="0" i="0" lang="en-US" sz="1150" u="none" cap="none" strike="noStrike">
                <a:solidFill>
                  <a:srgbClr val="3B3535"/>
                </a:solidFill>
                <a:latin typeface="Sora"/>
                <a:ea typeface="Sora"/>
                <a:cs typeface="Sora"/>
                <a:sym typeface="Sora"/>
              </a:rPr>
              <a:t>Move 1 up: [1,2,8],[0,6,3],[7,5,4]</a:t>
            </a:r>
            <a:endParaRPr b="0" i="0" sz="1150" u="none" cap="none" strike="noStrike"/>
          </a:p>
        </p:txBody>
      </p:sp>
      <p:sp>
        <p:nvSpPr>
          <p:cNvPr id="212" name="Google Shape;212;p20"/>
          <p:cNvSpPr/>
          <p:nvPr/>
        </p:nvSpPr>
        <p:spPr>
          <a:xfrm>
            <a:off x="747832" y="5039201"/>
            <a:ext cx="5034915" cy="239197"/>
          </a:xfrm>
          <a:prstGeom prst="rect">
            <a:avLst/>
          </a:prstGeom>
          <a:noFill/>
          <a:ln>
            <a:noFill/>
          </a:ln>
        </p:spPr>
        <p:txBody>
          <a:bodyPr anchorCtr="0" anchor="t" bIns="0" lIns="0" spcFirstLastPara="1" rIns="0" wrap="square" tIns="0">
            <a:noAutofit/>
          </a:bodyPr>
          <a:lstStyle/>
          <a:p>
            <a:pPr indent="-342900" lvl="0" marL="342900" marR="0" rtl="0" algn="l">
              <a:lnSpc>
                <a:spcPct val="160869"/>
              </a:lnSpc>
              <a:spcBef>
                <a:spcPts val="0"/>
              </a:spcBef>
              <a:spcAft>
                <a:spcPts val="0"/>
              </a:spcAft>
              <a:buClr>
                <a:srgbClr val="3B3535"/>
              </a:buClr>
              <a:buSzPts val="1150"/>
              <a:buFont typeface="Calibri"/>
              <a:buAutoNum type="arabicPeriod" startAt="7"/>
            </a:pPr>
            <a:r>
              <a:rPr b="0" i="0" lang="en-US" sz="1150" u="none" cap="none" strike="noStrike">
                <a:solidFill>
                  <a:srgbClr val="3B3535"/>
                </a:solidFill>
                <a:latin typeface="Sora"/>
                <a:ea typeface="Sora"/>
                <a:cs typeface="Sora"/>
                <a:sym typeface="Sora"/>
              </a:rPr>
              <a:t>Continue to goal...</a:t>
            </a:r>
            <a:endParaRPr b="0" i="0" sz="1150" u="none" cap="none" strike="noStrike"/>
          </a:p>
        </p:txBody>
      </p:sp>
      <p:pic>
        <p:nvPicPr>
          <p:cNvPr descr="preencoded.png" id="213" name="Google Shape;213;p20"/>
          <p:cNvPicPr preferRelativeResize="0"/>
          <p:nvPr/>
        </p:nvPicPr>
        <p:blipFill rotWithShape="1">
          <a:blip r:embed="rId3">
            <a:alphaModFix/>
          </a:blip>
          <a:srcRect b="0" l="0" r="0" t="0"/>
          <a:stretch/>
        </p:blipFill>
        <p:spPr>
          <a:xfrm>
            <a:off x="6155174" y="1399222"/>
            <a:ext cx="6187916" cy="3016329"/>
          </a:xfrm>
          <a:prstGeom prst="rect">
            <a:avLst/>
          </a:prstGeom>
          <a:noFill/>
          <a:ln>
            <a:noFill/>
          </a:ln>
        </p:spPr>
      </p:pic>
      <p:sp>
        <p:nvSpPr>
          <p:cNvPr id="214" name="Google Shape;214;p20"/>
          <p:cNvSpPr/>
          <p:nvPr/>
        </p:nvSpPr>
        <p:spPr>
          <a:xfrm>
            <a:off x="7679412" y="4415552"/>
            <a:ext cx="149543" cy="149543"/>
          </a:xfrm>
          <a:prstGeom prst="roundRect">
            <a:avLst>
              <a:gd fmla="val 12229" name="adj"/>
            </a:avLst>
          </a:prstGeom>
          <a:solidFill>
            <a:srgbClr val="0D17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0"/>
          <p:cNvSpPr/>
          <p:nvPr/>
        </p:nvSpPr>
        <p:spPr>
          <a:xfrm>
            <a:off x="7889915" y="4415552"/>
            <a:ext cx="1283018" cy="14954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3B3535"/>
              </a:buClr>
              <a:buSzPts val="1150"/>
              <a:buFont typeface="Sora"/>
              <a:buNone/>
            </a:pPr>
            <a:r>
              <a:rPr b="0" i="0" lang="en-US" sz="1150" u="none" cap="none" strike="noStrike">
                <a:solidFill>
                  <a:srgbClr val="3B3535"/>
                </a:solidFill>
                <a:latin typeface="Sora"/>
                <a:ea typeface="Sora"/>
                <a:cs typeface="Sora"/>
                <a:sym typeface="Sora"/>
              </a:rPr>
              <a:t>Nodes Expanded</a:t>
            </a:r>
            <a:endParaRPr b="0" i="0" sz="1150" u="none" cap="none" strike="noStrike"/>
          </a:p>
        </p:txBody>
      </p:sp>
      <p:sp>
        <p:nvSpPr>
          <p:cNvPr id="216" name="Google Shape;216;p20"/>
          <p:cNvSpPr/>
          <p:nvPr/>
        </p:nvSpPr>
        <p:spPr>
          <a:xfrm>
            <a:off x="9325332" y="4415552"/>
            <a:ext cx="149543" cy="149543"/>
          </a:xfrm>
          <a:prstGeom prst="roundRect">
            <a:avLst>
              <a:gd fmla="val 12229" name="adj"/>
            </a:avLst>
          </a:prstGeom>
          <a:solidFill>
            <a:srgbClr val="254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0"/>
          <p:cNvSpPr/>
          <p:nvPr/>
        </p:nvSpPr>
        <p:spPr>
          <a:xfrm>
            <a:off x="9535835" y="4415552"/>
            <a:ext cx="729020" cy="14954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3B3535"/>
              </a:buClr>
              <a:buSzPts val="1150"/>
              <a:buFont typeface="Sora"/>
              <a:buNone/>
            </a:pPr>
            <a:r>
              <a:rPr b="0" i="0" lang="en-US" sz="1150" u="none" cap="none" strike="noStrike">
                <a:solidFill>
                  <a:srgbClr val="3B3535"/>
                </a:solidFill>
                <a:latin typeface="Sora"/>
                <a:ea typeface="Sora"/>
                <a:cs typeface="Sora"/>
                <a:sym typeface="Sora"/>
              </a:rPr>
              <a:t>Time (ms)</a:t>
            </a:r>
            <a:endParaRPr b="0" i="0" sz="1150" u="none" cap="none" strike="noStrike"/>
          </a:p>
        </p:txBody>
      </p:sp>
      <p:sp>
        <p:nvSpPr>
          <p:cNvPr id="218" name="Google Shape;218;p20"/>
          <p:cNvSpPr/>
          <p:nvPr/>
        </p:nvSpPr>
        <p:spPr>
          <a:xfrm>
            <a:off x="747832" y="5573673"/>
            <a:ext cx="4253627" cy="493633"/>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3850"/>
              <a:buFont typeface="Alexandria"/>
              <a:buNone/>
            </a:pPr>
            <a:r>
              <a:rPr b="0" i="0" lang="en-US" sz="3850" u="none" cap="none" strike="noStrike">
                <a:solidFill>
                  <a:srgbClr val="3B3535"/>
                </a:solidFill>
                <a:latin typeface="Alexandria"/>
                <a:ea typeface="Alexandria"/>
                <a:cs typeface="Alexandria"/>
                <a:sym typeface="Alexandria"/>
              </a:rPr>
              <a:t>67%</a:t>
            </a:r>
            <a:endParaRPr b="0" i="0" sz="3850" u="none" cap="none" strike="noStrike"/>
          </a:p>
        </p:txBody>
      </p:sp>
      <p:sp>
        <p:nvSpPr>
          <p:cNvPr id="219" name="Google Shape;219;p20"/>
          <p:cNvSpPr/>
          <p:nvPr/>
        </p:nvSpPr>
        <p:spPr>
          <a:xfrm>
            <a:off x="1890474" y="6254234"/>
            <a:ext cx="1968222" cy="245983"/>
          </a:xfrm>
          <a:prstGeom prst="rect">
            <a:avLst/>
          </a:prstGeom>
          <a:noFill/>
          <a:ln>
            <a:noFill/>
          </a:ln>
        </p:spPr>
        <p:txBody>
          <a:bodyPr anchorCtr="0" anchor="t" bIns="0" lIns="0" spcFirstLastPara="1" rIns="0" wrap="square" tIns="0">
            <a:noAutofit/>
          </a:bodyPr>
          <a:lstStyle/>
          <a:p>
            <a:pPr indent="0" lvl="0" marL="0" marR="0" rtl="0" algn="ctr">
              <a:lnSpc>
                <a:spcPct val="126666"/>
              </a:lnSpc>
              <a:spcBef>
                <a:spcPts val="0"/>
              </a:spcBef>
              <a:spcAft>
                <a:spcPts val="0"/>
              </a:spcAft>
              <a:buClr>
                <a:srgbClr val="3B3535"/>
              </a:buClr>
              <a:buSzPts val="1500"/>
              <a:buFont typeface="Alexandria"/>
              <a:buNone/>
            </a:pPr>
            <a:r>
              <a:rPr b="0" i="0" lang="en-US" sz="1500" u="none" cap="none" strike="noStrike">
                <a:solidFill>
                  <a:srgbClr val="3B3535"/>
                </a:solidFill>
                <a:latin typeface="Alexandria"/>
                <a:ea typeface="Alexandria"/>
                <a:cs typeface="Alexandria"/>
                <a:sym typeface="Alexandria"/>
              </a:rPr>
              <a:t>Reduction</a:t>
            </a:r>
            <a:endParaRPr b="0" i="0" sz="1500" u="none" cap="none" strike="noStrike"/>
          </a:p>
        </p:txBody>
      </p:sp>
      <p:sp>
        <p:nvSpPr>
          <p:cNvPr id="220" name="Google Shape;220;p20"/>
          <p:cNvSpPr/>
          <p:nvPr/>
        </p:nvSpPr>
        <p:spPr>
          <a:xfrm>
            <a:off x="747832" y="6589871"/>
            <a:ext cx="4253627" cy="478393"/>
          </a:xfrm>
          <a:prstGeom prst="rect">
            <a:avLst/>
          </a:prstGeom>
          <a:noFill/>
          <a:ln>
            <a:noFill/>
          </a:ln>
        </p:spPr>
        <p:txBody>
          <a:bodyPr anchorCtr="0" anchor="t" bIns="0" lIns="0" spcFirstLastPara="1" rIns="0" wrap="square" tIns="0">
            <a:noAutofit/>
          </a:bodyPr>
          <a:lstStyle/>
          <a:p>
            <a:pPr indent="0" lvl="0" marL="0" marR="0" rtl="0" algn="ctr">
              <a:lnSpc>
                <a:spcPct val="160869"/>
              </a:lnSpc>
              <a:spcBef>
                <a:spcPts val="0"/>
              </a:spcBef>
              <a:spcAft>
                <a:spcPts val="0"/>
              </a:spcAft>
              <a:buClr>
                <a:srgbClr val="3B3535"/>
              </a:buClr>
              <a:buSzPts val="1150"/>
              <a:buFont typeface="Sora"/>
              <a:buNone/>
            </a:pPr>
            <a:r>
              <a:rPr b="0" i="0" lang="en-US" sz="1150" u="none" cap="none" strike="noStrike">
                <a:solidFill>
                  <a:srgbClr val="3B3535"/>
                </a:solidFill>
                <a:latin typeface="Sora"/>
                <a:ea typeface="Sora"/>
                <a:cs typeface="Sora"/>
                <a:sym typeface="Sora"/>
              </a:rPr>
              <a:t>Fewer nodes explored with Manhattan distance vs. misplaced tiles heuristic</a:t>
            </a:r>
            <a:endParaRPr b="0" i="0" sz="1150" u="none" cap="none" strike="noStrike"/>
          </a:p>
        </p:txBody>
      </p:sp>
      <p:sp>
        <p:nvSpPr>
          <p:cNvPr id="221" name="Google Shape;221;p20"/>
          <p:cNvSpPr/>
          <p:nvPr/>
        </p:nvSpPr>
        <p:spPr>
          <a:xfrm>
            <a:off x="5188387" y="5573673"/>
            <a:ext cx="4253627" cy="493633"/>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3850"/>
              <a:buFont typeface="Alexandria"/>
              <a:buNone/>
            </a:pPr>
            <a:r>
              <a:rPr b="0" i="0" lang="en-US" sz="3850" u="none" cap="none" strike="noStrike">
                <a:solidFill>
                  <a:srgbClr val="3B3535"/>
                </a:solidFill>
                <a:latin typeface="Alexandria"/>
                <a:ea typeface="Alexandria"/>
                <a:cs typeface="Alexandria"/>
                <a:sym typeface="Alexandria"/>
              </a:rPr>
              <a:t>85%</a:t>
            </a:r>
            <a:endParaRPr b="0" i="0" sz="3850" u="none" cap="none" strike="noStrike"/>
          </a:p>
        </p:txBody>
      </p:sp>
      <p:sp>
        <p:nvSpPr>
          <p:cNvPr id="222" name="Google Shape;222;p20"/>
          <p:cNvSpPr/>
          <p:nvPr/>
        </p:nvSpPr>
        <p:spPr>
          <a:xfrm>
            <a:off x="6331029" y="6254234"/>
            <a:ext cx="1968222" cy="245983"/>
          </a:xfrm>
          <a:prstGeom prst="rect">
            <a:avLst/>
          </a:prstGeom>
          <a:noFill/>
          <a:ln>
            <a:noFill/>
          </a:ln>
        </p:spPr>
        <p:txBody>
          <a:bodyPr anchorCtr="0" anchor="t" bIns="0" lIns="0" spcFirstLastPara="1" rIns="0" wrap="square" tIns="0">
            <a:noAutofit/>
          </a:bodyPr>
          <a:lstStyle/>
          <a:p>
            <a:pPr indent="0" lvl="0" marL="0" marR="0" rtl="0" algn="ctr">
              <a:lnSpc>
                <a:spcPct val="126666"/>
              </a:lnSpc>
              <a:spcBef>
                <a:spcPts val="0"/>
              </a:spcBef>
              <a:spcAft>
                <a:spcPts val="0"/>
              </a:spcAft>
              <a:buClr>
                <a:srgbClr val="3B3535"/>
              </a:buClr>
              <a:buSzPts val="1500"/>
              <a:buFont typeface="Alexandria"/>
              <a:buNone/>
            </a:pPr>
            <a:r>
              <a:rPr b="0" i="0" lang="en-US" sz="1500" u="none" cap="none" strike="noStrike">
                <a:solidFill>
                  <a:srgbClr val="3B3535"/>
                </a:solidFill>
                <a:latin typeface="Alexandria"/>
                <a:ea typeface="Alexandria"/>
                <a:cs typeface="Alexandria"/>
                <a:sym typeface="Alexandria"/>
              </a:rPr>
              <a:t>Efficiency</a:t>
            </a:r>
            <a:endParaRPr b="0" i="0" sz="1500" u="none" cap="none" strike="noStrike"/>
          </a:p>
        </p:txBody>
      </p:sp>
      <p:sp>
        <p:nvSpPr>
          <p:cNvPr id="223" name="Google Shape;223;p20"/>
          <p:cNvSpPr/>
          <p:nvPr/>
        </p:nvSpPr>
        <p:spPr>
          <a:xfrm>
            <a:off x="5188387" y="6589871"/>
            <a:ext cx="4253627" cy="478393"/>
          </a:xfrm>
          <a:prstGeom prst="rect">
            <a:avLst/>
          </a:prstGeom>
          <a:noFill/>
          <a:ln>
            <a:noFill/>
          </a:ln>
        </p:spPr>
        <p:txBody>
          <a:bodyPr anchorCtr="0" anchor="t" bIns="0" lIns="0" spcFirstLastPara="1" rIns="0" wrap="square" tIns="0">
            <a:noAutofit/>
          </a:bodyPr>
          <a:lstStyle/>
          <a:p>
            <a:pPr indent="0" lvl="0" marL="0" marR="0" rtl="0" algn="ctr">
              <a:lnSpc>
                <a:spcPct val="160869"/>
              </a:lnSpc>
              <a:spcBef>
                <a:spcPts val="0"/>
              </a:spcBef>
              <a:spcAft>
                <a:spcPts val="0"/>
              </a:spcAft>
              <a:buClr>
                <a:srgbClr val="3B3535"/>
              </a:buClr>
              <a:buSzPts val="1150"/>
              <a:buFont typeface="Sora"/>
              <a:buNone/>
            </a:pPr>
            <a:r>
              <a:rPr b="0" i="0" lang="en-US" sz="1150" u="none" cap="none" strike="noStrike">
                <a:solidFill>
                  <a:srgbClr val="3B3535"/>
                </a:solidFill>
                <a:latin typeface="Sora"/>
                <a:ea typeface="Sora"/>
                <a:cs typeface="Sora"/>
                <a:sym typeface="Sora"/>
              </a:rPr>
              <a:t>Less time compared to uninformed BFS for typical 8-puzzle configurations</a:t>
            </a:r>
            <a:endParaRPr b="0" i="0" sz="1150" u="none" cap="none" strike="noStrike"/>
          </a:p>
        </p:txBody>
      </p:sp>
      <p:sp>
        <p:nvSpPr>
          <p:cNvPr id="224" name="Google Shape;224;p20"/>
          <p:cNvSpPr/>
          <p:nvPr/>
        </p:nvSpPr>
        <p:spPr>
          <a:xfrm>
            <a:off x="9628942" y="5573673"/>
            <a:ext cx="4253627" cy="493633"/>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3850"/>
              <a:buFont typeface="Alexandria"/>
              <a:buNone/>
            </a:pPr>
            <a:r>
              <a:rPr b="0" i="0" lang="en-US" sz="3850" u="none" cap="none" strike="noStrike">
                <a:solidFill>
                  <a:srgbClr val="3B3535"/>
                </a:solidFill>
                <a:latin typeface="Alexandria"/>
                <a:ea typeface="Alexandria"/>
                <a:cs typeface="Alexandria"/>
                <a:sym typeface="Alexandria"/>
              </a:rPr>
              <a:t>7</a:t>
            </a:r>
            <a:endParaRPr b="0" i="0" sz="3850" u="none" cap="none" strike="noStrike"/>
          </a:p>
        </p:txBody>
      </p:sp>
      <p:sp>
        <p:nvSpPr>
          <p:cNvPr id="225" name="Google Shape;225;p20"/>
          <p:cNvSpPr/>
          <p:nvPr/>
        </p:nvSpPr>
        <p:spPr>
          <a:xfrm>
            <a:off x="10771584" y="6254234"/>
            <a:ext cx="1968222" cy="245983"/>
          </a:xfrm>
          <a:prstGeom prst="rect">
            <a:avLst/>
          </a:prstGeom>
          <a:noFill/>
          <a:ln>
            <a:noFill/>
          </a:ln>
        </p:spPr>
        <p:txBody>
          <a:bodyPr anchorCtr="0" anchor="t" bIns="0" lIns="0" spcFirstLastPara="1" rIns="0" wrap="square" tIns="0">
            <a:noAutofit/>
          </a:bodyPr>
          <a:lstStyle/>
          <a:p>
            <a:pPr indent="0" lvl="0" marL="0" marR="0" rtl="0" algn="ctr">
              <a:lnSpc>
                <a:spcPct val="126666"/>
              </a:lnSpc>
              <a:spcBef>
                <a:spcPts val="0"/>
              </a:spcBef>
              <a:spcAft>
                <a:spcPts val="0"/>
              </a:spcAft>
              <a:buClr>
                <a:srgbClr val="3B3535"/>
              </a:buClr>
              <a:buSzPts val="1500"/>
              <a:buFont typeface="Alexandria"/>
              <a:buNone/>
            </a:pPr>
            <a:r>
              <a:rPr b="0" i="0" lang="en-US" sz="1500" u="none" cap="none" strike="noStrike">
                <a:solidFill>
                  <a:srgbClr val="3B3535"/>
                </a:solidFill>
                <a:latin typeface="Alexandria"/>
                <a:ea typeface="Alexandria"/>
                <a:cs typeface="Alexandria"/>
                <a:sym typeface="Alexandria"/>
              </a:rPr>
              <a:t>Optimal Moves</a:t>
            </a:r>
            <a:endParaRPr b="0" i="0" sz="1500" u="none" cap="none" strike="noStrike"/>
          </a:p>
        </p:txBody>
      </p:sp>
      <p:sp>
        <p:nvSpPr>
          <p:cNvPr id="226" name="Google Shape;226;p20"/>
          <p:cNvSpPr/>
          <p:nvPr/>
        </p:nvSpPr>
        <p:spPr>
          <a:xfrm>
            <a:off x="9628942" y="6589871"/>
            <a:ext cx="4253627" cy="478393"/>
          </a:xfrm>
          <a:prstGeom prst="rect">
            <a:avLst/>
          </a:prstGeom>
          <a:noFill/>
          <a:ln>
            <a:noFill/>
          </a:ln>
        </p:spPr>
        <p:txBody>
          <a:bodyPr anchorCtr="0" anchor="t" bIns="0" lIns="0" spcFirstLastPara="1" rIns="0" wrap="square" tIns="0">
            <a:noAutofit/>
          </a:bodyPr>
          <a:lstStyle/>
          <a:p>
            <a:pPr indent="0" lvl="0" marL="0" marR="0" rtl="0" algn="ctr">
              <a:lnSpc>
                <a:spcPct val="160869"/>
              </a:lnSpc>
              <a:spcBef>
                <a:spcPts val="0"/>
              </a:spcBef>
              <a:spcAft>
                <a:spcPts val="0"/>
              </a:spcAft>
              <a:buClr>
                <a:srgbClr val="3B3535"/>
              </a:buClr>
              <a:buSzPts val="1150"/>
              <a:buFont typeface="Sora"/>
              <a:buNone/>
            </a:pPr>
            <a:r>
              <a:rPr b="0" i="0" lang="en-US" sz="1150" u="none" cap="none" strike="noStrike">
                <a:solidFill>
                  <a:srgbClr val="3B3535"/>
                </a:solidFill>
                <a:latin typeface="Sora"/>
                <a:ea typeface="Sora"/>
                <a:cs typeface="Sora"/>
                <a:sym typeface="Sora"/>
              </a:rPr>
              <a:t>Average solution length for randomly generated solvable 8-puzzle instances</a:t>
            </a:r>
            <a:endParaRPr b="0" i="0" sz="1150" u="none" cap="none" strike="noStrike"/>
          </a:p>
        </p:txBody>
      </p:sp>
      <p:sp>
        <p:nvSpPr>
          <p:cNvPr id="227" name="Google Shape;227;p20"/>
          <p:cNvSpPr/>
          <p:nvPr/>
        </p:nvSpPr>
        <p:spPr>
          <a:xfrm>
            <a:off x="747832" y="7236500"/>
            <a:ext cx="13134737" cy="478393"/>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3B3535"/>
              </a:buClr>
              <a:buSzPts val="1150"/>
              <a:buFont typeface="Sora"/>
              <a:buNone/>
            </a:pPr>
            <a:r>
              <a:rPr b="0" i="0" lang="en-US" sz="1150" u="none" cap="none" strike="noStrike">
                <a:solidFill>
                  <a:srgbClr val="3B3535"/>
                </a:solidFill>
                <a:latin typeface="Sora"/>
                <a:ea typeface="Sora"/>
                <a:cs typeface="Sora"/>
                <a:sym typeface="Sora"/>
              </a:rPr>
              <a:t>The performance data clearly demonstrates A*'s superiority over uninformed search methods. Manhattan distance heuristic consistently outperforms misplaced tiles, reducing both computation time and memory usage while maintaining optimality guarantees.</a:t>
            </a:r>
            <a:endParaRPr b="0" i="0" sz="1150" u="none" cap="none" strike="noStrike"/>
          </a:p>
        </p:txBody>
      </p:sp>
      <p:pic>
        <p:nvPicPr>
          <p:cNvPr id="228" name="Google Shape;228;p20"/>
          <p:cNvPicPr preferRelativeResize="0"/>
          <p:nvPr/>
        </p:nvPicPr>
        <p:blipFill>
          <a:blip r:embed="rId4">
            <a:alphaModFix/>
          </a:blip>
          <a:stretch>
            <a:fillRect/>
          </a:stretch>
        </p:blipFill>
        <p:spPr>
          <a:xfrm>
            <a:off x="12820700" y="7590838"/>
            <a:ext cx="1695450" cy="624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1"/>
          <p:cNvSpPr/>
          <p:nvPr/>
        </p:nvSpPr>
        <p:spPr>
          <a:xfrm>
            <a:off x="758309" y="615910"/>
            <a:ext cx="11507986" cy="592455"/>
          </a:xfrm>
          <a:prstGeom prst="rect">
            <a:avLst/>
          </a:prstGeom>
          <a:noFill/>
          <a:ln>
            <a:noFill/>
          </a:ln>
        </p:spPr>
        <p:txBody>
          <a:bodyPr anchorCtr="0" anchor="t" bIns="0" lIns="0" spcFirstLastPara="1" rIns="0" wrap="square" tIns="0">
            <a:noAutofit/>
          </a:bodyPr>
          <a:lstStyle/>
          <a:p>
            <a:pPr indent="0" lvl="0" marL="0" marR="0" rtl="0" algn="l">
              <a:lnSpc>
                <a:spcPct val="125675"/>
              </a:lnSpc>
              <a:spcBef>
                <a:spcPts val="0"/>
              </a:spcBef>
              <a:spcAft>
                <a:spcPts val="0"/>
              </a:spcAft>
              <a:buClr>
                <a:srgbClr val="1F1E1E"/>
              </a:buClr>
              <a:buSzPts val="3700"/>
              <a:buFont typeface="Alexandria"/>
              <a:buNone/>
            </a:pPr>
            <a:r>
              <a:rPr b="0" i="0" lang="en-US" sz="3700" u="none" cap="none" strike="noStrike">
                <a:solidFill>
                  <a:srgbClr val="1F1E1E"/>
                </a:solidFill>
                <a:latin typeface="Alexandria"/>
                <a:ea typeface="Alexandria"/>
                <a:cs typeface="Alexandria"/>
                <a:sym typeface="Alexandria"/>
              </a:rPr>
              <a:t>Limitations &amp; Challenges: When A* Hits the Wall</a:t>
            </a:r>
            <a:endParaRPr b="0" i="0" sz="3700" u="none" cap="none" strike="noStrike"/>
          </a:p>
        </p:txBody>
      </p:sp>
      <p:sp>
        <p:nvSpPr>
          <p:cNvPr id="235" name="Google Shape;235;p21"/>
          <p:cNvSpPr/>
          <p:nvPr/>
        </p:nvSpPr>
        <p:spPr>
          <a:xfrm>
            <a:off x="758309" y="1568529"/>
            <a:ext cx="4251246" cy="3222903"/>
          </a:xfrm>
          <a:prstGeom prst="roundRect">
            <a:avLst>
              <a:gd fmla="val 3405" name="adj"/>
            </a:avLst>
          </a:prstGeom>
          <a:solidFill>
            <a:srgbClr val="FFFAFA"/>
          </a:solidFill>
          <a:ln cap="flat" cmpd="sng" w="22850">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735449" y="1568529"/>
            <a:ext cx="91440" cy="3222903"/>
          </a:xfrm>
          <a:prstGeom prst="roundRect">
            <a:avLst>
              <a:gd fmla="val 82723" name="adj"/>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a:off x="1029772" y="1771412"/>
            <a:ext cx="3340060" cy="296108"/>
          </a:xfrm>
          <a:prstGeom prst="rect">
            <a:avLst/>
          </a:prstGeom>
          <a:noFill/>
          <a:ln>
            <a:noFill/>
          </a:ln>
        </p:spPr>
        <p:txBody>
          <a:bodyPr anchorCtr="0" anchor="t" bIns="0" lIns="0" spcFirstLastPara="1" rIns="0" wrap="square" tIns="0">
            <a:noAutofit/>
          </a:bodyPr>
          <a:lstStyle/>
          <a:p>
            <a:pPr indent="0" lvl="0" marL="0" marR="0" rtl="0" algn="l">
              <a:lnSpc>
                <a:spcPct val="124324"/>
              </a:lnSpc>
              <a:spcBef>
                <a:spcPts val="0"/>
              </a:spcBef>
              <a:spcAft>
                <a:spcPts val="0"/>
              </a:spcAft>
              <a:buClr>
                <a:srgbClr val="3B3535"/>
              </a:buClr>
              <a:buSzPts val="1850"/>
              <a:buFont typeface="Alexandria"/>
              <a:buNone/>
            </a:pPr>
            <a:r>
              <a:rPr b="0" i="0" lang="en-US" sz="1850" u="none" cap="none" strike="noStrike">
                <a:solidFill>
                  <a:srgbClr val="3B3535"/>
                </a:solidFill>
                <a:latin typeface="Alexandria"/>
                <a:ea typeface="Alexandria"/>
                <a:cs typeface="Alexandria"/>
                <a:sym typeface="Alexandria"/>
              </a:rPr>
              <a:t>Memory Explosion Problem</a:t>
            </a:r>
            <a:endParaRPr b="0" i="0" sz="1850" u="none" cap="none" strike="noStrike"/>
          </a:p>
        </p:txBody>
      </p:sp>
      <p:sp>
        <p:nvSpPr>
          <p:cNvPr id="238" name="Google Shape;238;p21"/>
          <p:cNvSpPr/>
          <p:nvPr/>
        </p:nvSpPr>
        <p:spPr>
          <a:xfrm>
            <a:off x="1029772" y="2175510"/>
            <a:ext cx="3776901" cy="1440656"/>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3B3535"/>
              </a:buClr>
              <a:buSzPts val="1400"/>
              <a:buFont typeface="Sora"/>
              <a:buNone/>
            </a:pPr>
            <a:r>
              <a:rPr b="0" i="0" lang="en-US" sz="1400" u="none" cap="none" strike="noStrike">
                <a:solidFill>
                  <a:srgbClr val="3B3535"/>
                </a:solidFill>
                <a:latin typeface="Sora"/>
                <a:ea typeface="Sora"/>
                <a:cs typeface="Sora"/>
                <a:sym typeface="Sora"/>
              </a:rPr>
              <a:t>A* stores all generated nodes in memory, leading to exponential space complexity. For 15-puzzle, memory requirements can exceed several gigabytes even with efficient implementations.</a:t>
            </a:r>
            <a:endParaRPr b="0" i="0" sz="1400" u="none" cap="none" strike="noStrike"/>
          </a:p>
        </p:txBody>
      </p:sp>
      <p:sp>
        <p:nvSpPr>
          <p:cNvPr id="239" name="Google Shape;239;p21"/>
          <p:cNvSpPr/>
          <p:nvPr/>
        </p:nvSpPr>
        <p:spPr>
          <a:xfrm>
            <a:off x="1029772" y="3724156"/>
            <a:ext cx="3776901" cy="864394"/>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3B3535"/>
              </a:buClr>
              <a:buSzPts val="1400"/>
              <a:buFont typeface="Sora"/>
              <a:buNone/>
            </a:pPr>
            <a:r>
              <a:rPr b="1" i="0" lang="en-US" sz="1400" u="none" cap="none" strike="noStrike">
                <a:solidFill>
                  <a:srgbClr val="3B3535"/>
                </a:solidFill>
                <a:latin typeface="Sora"/>
                <a:ea typeface="Sora"/>
                <a:cs typeface="Sora"/>
                <a:sym typeface="Sora"/>
              </a:rPr>
              <a:t>Real Impact:</a:t>
            </a:r>
            <a:r>
              <a:rPr b="0" i="0" lang="en-US" sz="1400" u="none" cap="none" strike="noStrike">
                <a:solidFill>
                  <a:srgbClr val="3B3535"/>
                </a:solidFill>
                <a:latin typeface="Sora"/>
                <a:ea typeface="Sora"/>
                <a:cs typeface="Sora"/>
                <a:sym typeface="Sora"/>
              </a:rPr>
              <a:t> 8-puzzle uses ~50KB memory, 15-puzzle can require &gt;2GB for difficult configurations.</a:t>
            </a:r>
            <a:endParaRPr b="0" i="0" sz="1400" u="none" cap="none" strike="noStrike"/>
          </a:p>
        </p:txBody>
      </p:sp>
      <p:sp>
        <p:nvSpPr>
          <p:cNvPr id="240" name="Google Shape;240;p21"/>
          <p:cNvSpPr/>
          <p:nvPr/>
        </p:nvSpPr>
        <p:spPr>
          <a:xfrm>
            <a:off x="5189577" y="1568529"/>
            <a:ext cx="4251246" cy="3222903"/>
          </a:xfrm>
          <a:prstGeom prst="roundRect">
            <a:avLst>
              <a:gd fmla="val 3405" name="adj"/>
            </a:avLst>
          </a:prstGeom>
          <a:solidFill>
            <a:srgbClr val="FFFAFA"/>
          </a:solidFill>
          <a:ln cap="flat" cmpd="sng" w="22850">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p:nvPr/>
        </p:nvSpPr>
        <p:spPr>
          <a:xfrm>
            <a:off x="5166717" y="1568529"/>
            <a:ext cx="91440" cy="3222903"/>
          </a:xfrm>
          <a:prstGeom prst="roundRect">
            <a:avLst>
              <a:gd fmla="val 82723" name="adj"/>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a:off x="5461040" y="1771412"/>
            <a:ext cx="3128605" cy="296108"/>
          </a:xfrm>
          <a:prstGeom prst="rect">
            <a:avLst/>
          </a:prstGeom>
          <a:noFill/>
          <a:ln>
            <a:noFill/>
          </a:ln>
        </p:spPr>
        <p:txBody>
          <a:bodyPr anchorCtr="0" anchor="t" bIns="0" lIns="0" spcFirstLastPara="1" rIns="0" wrap="square" tIns="0">
            <a:noAutofit/>
          </a:bodyPr>
          <a:lstStyle/>
          <a:p>
            <a:pPr indent="0" lvl="0" marL="0" marR="0" rtl="0" algn="l">
              <a:lnSpc>
                <a:spcPct val="124324"/>
              </a:lnSpc>
              <a:spcBef>
                <a:spcPts val="0"/>
              </a:spcBef>
              <a:spcAft>
                <a:spcPts val="0"/>
              </a:spcAft>
              <a:buClr>
                <a:srgbClr val="3B3535"/>
              </a:buClr>
              <a:buSzPts val="1850"/>
              <a:buFont typeface="Alexandria"/>
              <a:buNone/>
            </a:pPr>
            <a:r>
              <a:rPr b="0" i="0" lang="en-US" sz="1850" u="none" cap="none" strike="noStrike">
                <a:solidFill>
                  <a:srgbClr val="3B3535"/>
                </a:solidFill>
                <a:latin typeface="Alexandria"/>
                <a:ea typeface="Alexandria"/>
                <a:cs typeface="Alexandria"/>
                <a:sym typeface="Alexandria"/>
              </a:rPr>
              <a:t>Computational Scalability</a:t>
            </a:r>
            <a:endParaRPr b="0" i="0" sz="1850" u="none" cap="none" strike="noStrike"/>
          </a:p>
        </p:txBody>
      </p:sp>
      <p:sp>
        <p:nvSpPr>
          <p:cNvPr id="243" name="Google Shape;243;p21"/>
          <p:cNvSpPr/>
          <p:nvPr/>
        </p:nvSpPr>
        <p:spPr>
          <a:xfrm>
            <a:off x="5461040" y="2175510"/>
            <a:ext cx="3776901" cy="1152525"/>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3B3535"/>
              </a:buClr>
              <a:buSzPts val="1400"/>
              <a:buFont typeface="Sora"/>
              <a:buNone/>
            </a:pPr>
            <a:r>
              <a:rPr b="0" i="0" lang="en-US" sz="1400" u="none" cap="none" strike="noStrike">
                <a:solidFill>
                  <a:srgbClr val="3B3535"/>
                </a:solidFill>
                <a:latin typeface="Sora"/>
                <a:ea typeface="Sora"/>
                <a:cs typeface="Sora"/>
                <a:sym typeface="Sora"/>
              </a:rPr>
              <a:t>While A* is optimal, it becomes impractical for N &gt; 15 due to the massive state space. The 24-puzzle (5×5 grid) has over 10²⁵ possible states.</a:t>
            </a:r>
            <a:endParaRPr b="0" i="0" sz="1400" u="none" cap="none" strike="noStrike"/>
          </a:p>
        </p:txBody>
      </p:sp>
      <p:sp>
        <p:nvSpPr>
          <p:cNvPr id="244" name="Google Shape;244;p21"/>
          <p:cNvSpPr/>
          <p:nvPr/>
        </p:nvSpPr>
        <p:spPr>
          <a:xfrm>
            <a:off x="5461040" y="3436025"/>
            <a:ext cx="3776901" cy="864394"/>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3B3535"/>
              </a:buClr>
              <a:buSzPts val="1400"/>
              <a:buFont typeface="Sora"/>
              <a:buNone/>
            </a:pPr>
            <a:r>
              <a:rPr b="1" i="0" lang="en-US" sz="1400" u="none" cap="none" strike="noStrike">
                <a:solidFill>
                  <a:srgbClr val="3B3535"/>
                </a:solidFill>
                <a:latin typeface="Sora"/>
                <a:ea typeface="Sora"/>
                <a:cs typeface="Sora"/>
                <a:sym typeface="Sora"/>
              </a:rPr>
              <a:t>Breaking Point:</a:t>
            </a:r>
            <a:r>
              <a:rPr b="0" i="0" lang="en-US" sz="1400" u="none" cap="none" strike="noStrike">
                <a:solidFill>
                  <a:srgbClr val="3B3535"/>
                </a:solidFill>
                <a:latin typeface="Sora"/>
                <a:ea typeface="Sora"/>
                <a:cs typeface="Sora"/>
                <a:sym typeface="Sora"/>
              </a:rPr>
              <a:t> Standard hardware struggles with 15-puzzle instances requiring &gt;50 moves to solve.</a:t>
            </a:r>
            <a:endParaRPr b="0" i="0" sz="1400" u="none" cap="none" strike="noStrike"/>
          </a:p>
        </p:txBody>
      </p:sp>
      <p:sp>
        <p:nvSpPr>
          <p:cNvPr id="245" name="Google Shape;245;p21"/>
          <p:cNvSpPr/>
          <p:nvPr/>
        </p:nvSpPr>
        <p:spPr>
          <a:xfrm>
            <a:off x="9620845" y="1568529"/>
            <a:ext cx="4251246" cy="3222903"/>
          </a:xfrm>
          <a:prstGeom prst="roundRect">
            <a:avLst>
              <a:gd fmla="val 3405" name="adj"/>
            </a:avLst>
          </a:prstGeom>
          <a:solidFill>
            <a:srgbClr val="FFFAFA"/>
          </a:solidFill>
          <a:ln cap="flat" cmpd="sng" w="22850">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9597985" y="1568529"/>
            <a:ext cx="91440" cy="3222903"/>
          </a:xfrm>
          <a:prstGeom prst="roundRect">
            <a:avLst>
              <a:gd fmla="val 82723" name="adj"/>
            </a:avLst>
          </a:prstGeom>
          <a:solidFill>
            <a:srgbClr val="1A2D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a:off x="9892308" y="1771412"/>
            <a:ext cx="2656642" cy="296108"/>
          </a:xfrm>
          <a:prstGeom prst="rect">
            <a:avLst/>
          </a:prstGeom>
          <a:noFill/>
          <a:ln>
            <a:noFill/>
          </a:ln>
        </p:spPr>
        <p:txBody>
          <a:bodyPr anchorCtr="0" anchor="t" bIns="0" lIns="0" spcFirstLastPara="1" rIns="0" wrap="square" tIns="0">
            <a:noAutofit/>
          </a:bodyPr>
          <a:lstStyle/>
          <a:p>
            <a:pPr indent="0" lvl="0" marL="0" marR="0" rtl="0" algn="l">
              <a:lnSpc>
                <a:spcPct val="124324"/>
              </a:lnSpc>
              <a:spcBef>
                <a:spcPts val="0"/>
              </a:spcBef>
              <a:spcAft>
                <a:spcPts val="0"/>
              </a:spcAft>
              <a:buClr>
                <a:srgbClr val="3B3535"/>
              </a:buClr>
              <a:buSzPts val="1850"/>
              <a:buFont typeface="Alexandria"/>
              <a:buNone/>
            </a:pPr>
            <a:r>
              <a:rPr b="0" i="0" lang="en-US" sz="1850" u="none" cap="none" strike="noStrike">
                <a:solidFill>
                  <a:srgbClr val="3B3535"/>
                </a:solidFill>
                <a:latin typeface="Alexandria"/>
                <a:ea typeface="Alexandria"/>
                <a:cs typeface="Alexandria"/>
                <a:sym typeface="Alexandria"/>
              </a:rPr>
              <a:t>Heuristic Dependency</a:t>
            </a:r>
            <a:endParaRPr b="0" i="0" sz="1850" u="none" cap="none" strike="noStrike"/>
          </a:p>
        </p:txBody>
      </p:sp>
      <p:sp>
        <p:nvSpPr>
          <p:cNvPr id="248" name="Google Shape;248;p21"/>
          <p:cNvSpPr/>
          <p:nvPr/>
        </p:nvSpPr>
        <p:spPr>
          <a:xfrm>
            <a:off x="9892308" y="2175510"/>
            <a:ext cx="3776901" cy="1152525"/>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3B3535"/>
              </a:buClr>
              <a:buSzPts val="1400"/>
              <a:buFont typeface="Sora"/>
              <a:buNone/>
            </a:pPr>
            <a:r>
              <a:rPr b="0" i="0" lang="en-US" sz="1400" u="none" cap="none" strike="noStrike">
                <a:solidFill>
                  <a:srgbClr val="3B3535"/>
                </a:solidFill>
                <a:latin typeface="Sora"/>
                <a:ea typeface="Sora"/>
                <a:cs typeface="Sora"/>
                <a:sym typeface="Sora"/>
              </a:rPr>
              <a:t>A*'s performance heavily depends on heuristic quality. Poor heuristics can make A* perform worse than simpler algorithms.</a:t>
            </a:r>
            <a:endParaRPr b="0" i="0" sz="1400" u="none" cap="none" strike="noStrike"/>
          </a:p>
        </p:txBody>
      </p:sp>
      <p:sp>
        <p:nvSpPr>
          <p:cNvPr id="249" name="Google Shape;249;p21"/>
          <p:cNvSpPr/>
          <p:nvPr/>
        </p:nvSpPr>
        <p:spPr>
          <a:xfrm>
            <a:off x="9892308" y="3436025"/>
            <a:ext cx="3776901" cy="864394"/>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3B3535"/>
              </a:buClr>
              <a:buSzPts val="1400"/>
              <a:buFont typeface="Sora"/>
              <a:buNone/>
            </a:pPr>
            <a:r>
              <a:rPr b="1" i="0" lang="en-US" sz="1400" u="none" cap="none" strike="noStrike">
                <a:solidFill>
                  <a:srgbClr val="3B3535"/>
                </a:solidFill>
                <a:latin typeface="Sora"/>
                <a:ea typeface="Sora"/>
                <a:cs typeface="Sora"/>
                <a:sym typeface="Sora"/>
              </a:rPr>
              <a:t>Challenge:</a:t>
            </a:r>
            <a:r>
              <a:rPr b="0" i="0" lang="en-US" sz="1400" u="none" cap="none" strike="noStrike">
                <a:solidFill>
                  <a:srgbClr val="3B3535"/>
                </a:solidFill>
                <a:latin typeface="Sora"/>
                <a:ea typeface="Sora"/>
                <a:cs typeface="Sora"/>
                <a:sym typeface="Sora"/>
              </a:rPr>
              <a:t> Finding admissible heuristics that are both accurate and computationally efficient.</a:t>
            </a:r>
            <a:endParaRPr b="0" i="0" sz="1400" u="none" cap="none" strike="noStrike"/>
          </a:p>
        </p:txBody>
      </p:sp>
      <p:sp>
        <p:nvSpPr>
          <p:cNvPr id="250" name="Google Shape;250;p21"/>
          <p:cNvSpPr/>
          <p:nvPr/>
        </p:nvSpPr>
        <p:spPr>
          <a:xfrm>
            <a:off x="758309" y="5061466"/>
            <a:ext cx="3448526" cy="355402"/>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2200"/>
              <a:buFont typeface="Alexandria"/>
              <a:buNone/>
            </a:pPr>
            <a:r>
              <a:rPr b="0" i="0" lang="en-US" sz="2200" u="none" cap="none" strike="noStrike">
                <a:solidFill>
                  <a:srgbClr val="1F1E1E"/>
                </a:solidFill>
                <a:latin typeface="Alexandria"/>
                <a:ea typeface="Alexandria"/>
                <a:cs typeface="Alexandria"/>
                <a:sym typeface="Alexandria"/>
              </a:rPr>
              <a:t>Potential Optimizations</a:t>
            </a:r>
            <a:endParaRPr b="0" i="0" sz="2200" u="none" cap="none" strike="noStrike"/>
          </a:p>
        </p:txBody>
      </p:sp>
      <p:sp>
        <p:nvSpPr>
          <p:cNvPr id="251" name="Google Shape;251;p21"/>
          <p:cNvSpPr/>
          <p:nvPr/>
        </p:nvSpPr>
        <p:spPr>
          <a:xfrm>
            <a:off x="758309" y="5848945"/>
            <a:ext cx="6337221" cy="864394"/>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1A2D7A"/>
              </a:buClr>
              <a:buSzPts val="1400"/>
              <a:buFont typeface="Sora"/>
              <a:buNone/>
            </a:pPr>
            <a:r>
              <a:rPr b="1" i="0" lang="en-US" sz="1400" u="none" cap="none" strike="noStrike">
                <a:solidFill>
                  <a:srgbClr val="1A2D7A"/>
                </a:solidFill>
                <a:latin typeface="Sora"/>
                <a:ea typeface="Sora"/>
                <a:cs typeface="Sora"/>
                <a:sym typeface="Sora"/>
              </a:rPr>
              <a:t>Iterative Deepening A* (IDA*):</a:t>
            </a:r>
            <a:r>
              <a:rPr b="0" i="0" lang="en-US" sz="1400" u="none" cap="none" strike="noStrike">
                <a:solidFill>
                  <a:srgbClr val="3B3535"/>
                </a:solidFill>
                <a:latin typeface="Sora"/>
                <a:ea typeface="Sora"/>
                <a:cs typeface="Sora"/>
                <a:sym typeface="Sora"/>
              </a:rPr>
              <a:t> Uses depth-first search with A*'s evaluation function, reducing memory to O(d) where d is solution depth.</a:t>
            </a:r>
            <a:endParaRPr b="0" i="0" sz="1400" u="none" cap="none" strike="noStrike"/>
          </a:p>
        </p:txBody>
      </p:sp>
      <p:sp>
        <p:nvSpPr>
          <p:cNvPr id="252" name="Google Shape;252;p21"/>
          <p:cNvSpPr/>
          <p:nvPr/>
        </p:nvSpPr>
        <p:spPr>
          <a:xfrm>
            <a:off x="758309" y="6875383"/>
            <a:ext cx="6337221" cy="57626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1A2D7A"/>
              </a:buClr>
              <a:buSzPts val="1400"/>
              <a:buFont typeface="Sora"/>
              <a:buNone/>
            </a:pPr>
            <a:r>
              <a:rPr b="1" i="0" lang="en-US" sz="1400" u="none" cap="none" strike="noStrike">
                <a:solidFill>
                  <a:srgbClr val="1A2D7A"/>
                </a:solidFill>
                <a:latin typeface="Sora"/>
                <a:ea typeface="Sora"/>
                <a:cs typeface="Sora"/>
                <a:sym typeface="Sora"/>
              </a:rPr>
              <a:t>Pattern Databases:</a:t>
            </a:r>
            <a:r>
              <a:rPr b="0" i="0" lang="en-US" sz="1400" u="none" cap="none" strike="noStrike">
                <a:solidFill>
                  <a:srgbClr val="3B3535"/>
                </a:solidFill>
                <a:latin typeface="Sora"/>
                <a:ea typeface="Sora"/>
                <a:cs typeface="Sora"/>
                <a:sym typeface="Sora"/>
              </a:rPr>
              <a:t> Precompute optimal costs for puzzle subproblems, creating more informed heuristics.</a:t>
            </a:r>
            <a:endParaRPr b="0" i="0" sz="1400" u="none" cap="none" strike="noStrike"/>
          </a:p>
        </p:txBody>
      </p:sp>
      <p:sp>
        <p:nvSpPr>
          <p:cNvPr id="253" name="Google Shape;253;p21"/>
          <p:cNvSpPr/>
          <p:nvPr/>
        </p:nvSpPr>
        <p:spPr>
          <a:xfrm>
            <a:off x="7542490" y="5848945"/>
            <a:ext cx="6337221" cy="57626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1A2D7A"/>
              </a:buClr>
              <a:buSzPts val="1400"/>
              <a:buFont typeface="Sora"/>
              <a:buNone/>
            </a:pPr>
            <a:r>
              <a:rPr b="1" i="0" lang="en-US" sz="1400" u="none" cap="none" strike="noStrike">
                <a:solidFill>
                  <a:srgbClr val="1A2D7A"/>
                </a:solidFill>
                <a:latin typeface="Sora"/>
                <a:ea typeface="Sora"/>
                <a:cs typeface="Sora"/>
                <a:sym typeface="Sora"/>
              </a:rPr>
              <a:t>Bidirectional Search:</a:t>
            </a:r>
            <a:r>
              <a:rPr b="0" i="0" lang="en-US" sz="1400" u="none" cap="none" strike="noStrike">
                <a:solidFill>
                  <a:srgbClr val="3B3535"/>
                </a:solidFill>
                <a:latin typeface="Sora"/>
                <a:ea typeface="Sora"/>
                <a:cs typeface="Sora"/>
                <a:sym typeface="Sora"/>
              </a:rPr>
              <a:t> Search simultaneously from start and goal states, potentially halving the search space.</a:t>
            </a:r>
            <a:endParaRPr b="0" i="0" sz="1400" u="none" cap="none" strike="noStrike"/>
          </a:p>
        </p:txBody>
      </p:sp>
      <p:sp>
        <p:nvSpPr>
          <p:cNvPr id="254" name="Google Shape;254;p21"/>
          <p:cNvSpPr/>
          <p:nvPr/>
        </p:nvSpPr>
        <p:spPr>
          <a:xfrm>
            <a:off x="7542490" y="6587252"/>
            <a:ext cx="6337221" cy="57626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1A2D7A"/>
              </a:buClr>
              <a:buSzPts val="1400"/>
              <a:buFont typeface="Sora"/>
              <a:buNone/>
            </a:pPr>
            <a:r>
              <a:rPr b="1" i="0" lang="en-US" sz="1400" u="none" cap="none" strike="noStrike">
                <a:solidFill>
                  <a:srgbClr val="1A2D7A"/>
                </a:solidFill>
                <a:latin typeface="Sora"/>
                <a:ea typeface="Sora"/>
                <a:cs typeface="Sora"/>
                <a:sym typeface="Sora"/>
              </a:rPr>
              <a:t>Parallel Processing:</a:t>
            </a:r>
            <a:r>
              <a:rPr b="0" i="0" lang="en-US" sz="1400" u="none" cap="none" strike="noStrike">
                <a:solidFill>
                  <a:srgbClr val="3B3535"/>
                </a:solidFill>
                <a:latin typeface="Sora"/>
                <a:ea typeface="Sora"/>
                <a:cs typeface="Sora"/>
                <a:sym typeface="Sora"/>
              </a:rPr>
              <a:t> Distribute node expansion across multiple threads or processors.</a:t>
            </a:r>
            <a:endParaRPr b="0" i="0" sz="1400" u="none" cap="none" strike="noStrike"/>
          </a:p>
        </p:txBody>
      </p:sp>
      <p:pic>
        <p:nvPicPr>
          <p:cNvPr id="255" name="Google Shape;255;p21"/>
          <p:cNvPicPr preferRelativeResize="0"/>
          <p:nvPr/>
        </p:nvPicPr>
        <p:blipFill>
          <a:blip r:embed="rId3">
            <a:alphaModFix/>
          </a:blip>
          <a:stretch>
            <a:fillRect/>
          </a:stretch>
        </p:blipFill>
        <p:spPr>
          <a:xfrm>
            <a:off x="12837350" y="7605150"/>
            <a:ext cx="1695450" cy="6244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